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9"/>
  </p:notesMasterIdLst>
  <p:handoutMasterIdLst>
    <p:handoutMasterId r:id="rId40"/>
  </p:handoutMasterIdLst>
  <p:sldIdLst>
    <p:sldId id="265" r:id="rId2"/>
    <p:sldId id="328" r:id="rId3"/>
    <p:sldId id="329" r:id="rId4"/>
    <p:sldId id="365" r:id="rId5"/>
    <p:sldId id="389" r:id="rId6"/>
    <p:sldId id="332" r:id="rId7"/>
    <p:sldId id="279" r:id="rId8"/>
    <p:sldId id="333" r:id="rId9"/>
    <p:sldId id="325" r:id="rId10"/>
    <p:sldId id="326" r:id="rId11"/>
    <p:sldId id="284" r:id="rId12"/>
    <p:sldId id="266" r:id="rId13"/>
    <p:sldId id="290" r:id="rId14"/>
    <p:sldId id="339" r:id="rId15"/>
    <p:sldId id="291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</p:sldIdLst>
  <p:sldSz cx="9144000" cy="6858000" type="screen4x3"/>
  <p:notesSz cx="7010400" cy="92964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FF0000"/>
    <a:srgbClr val="FFFF00"/>
    <a:srgbClr val="99CCFF"/>
    <a:srgbClr val="7DC7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4" autoAdjust="0"/>
    <p:restoredTop sz="86391" autoAdjust="0"/>
  </p:normalViewPr>
  <p:slideViewPr>
    <p:cSldViewPr>
      <p:cViewPr>
        <p:scale>
          <a:sx n="100" d="100"/>
          <a:sy n="100" d="100"/>
        </p:scale>
        <p:origin x="-78" y="-60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72" y="164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>
      <p:cViewPr varScale="1">
        <p:scale>
          <a:sx n="82" d="100"/>
          <a:sy n="82" d="100"/>
        </p:scale>
        <p:origin x="-1974" y="-7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7" Type="http://schemas.openxmlformats.org/officeDocument/2006/relationships/slide" Target="slides/slide19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6" Type="http://schemas.openxmlformats.org/officeDocument/2006/relationships/slide" Target="slides/slide12.xml"/><Relationship Id="rId5" Type="http://schemas.openxmlformats.org/officeDocument/2006/relationships/slide" Target="slides/slide11.xml"/><Relationship Id="rId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kp-file\kozos\KPF\KPKO\&#201;retts&#233;gi\&#201;retts&#233;gi_2012_m&#225;j_j&#250;n\Prezent&#225;ci&#243;\Prezent&#225;ci&#243;s%20diasor\diagram_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26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2449597103589853"/>
          <c:y val="0"/>
          <c:w val="0.80413505253229534"/>
          <c:h val="1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cat>
            <c:strRef>
              <c:f>Munka1!$B$1:$E$1</c:f>
              <c:strCache>
                <c:ptCount val="4"/>
                <c:pt idx="0">
                  <c:v>Kiegészítő</c:v>
                </c:pt>
                <c:pt idx="1">
                  <c:v>Ismétlő </c:v>
                </c:pt>
                <c:pt idx="2">
                  <c:v>Szintemelő</c:v>
                </c:pt>
                <c:pt idx="3">
                  <c:v>Előrehozott</c:v>
                </c:pt>
              </c:strCache>
            </c:strRef>
          </c:cat>
          <c:val>
            <c:numRef>
              <c:f>Munka1!$B$2:$E$2</c:f>
              <c:numCache>
                <c:formatCode>General</c:formatCode>
                <c:ptCount val="4"/>
                <c:pt idx="0">
                  <c:v>3472</c:v>
                </c:pt>
                <c:pt idx="1">
                  <c:v>5429</c:v>
                </c:pt>
                <c:pt idx="2">
                  <c:v>10049</c:v>
                </c:pt>
                <c:pt idx="3">
                  <c:v>55454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42027247517160876"/>
          <c:y val="0.73309076769248516"/>
          <c:w val="0.27194581865631479"/>
          <c:h val="0.25280917860978408"/>
        </c:manualLayout>
      </c:layout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Relationship Id="rId4" Type="http://schemas.openxmlformats.org/officeDocument/2006/relationships/image" Target="../media/image6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Relationship Id="rId4" Type="http://schemas.openxmlformats.org/officeDocument/2006/relationships/image" Target="../media/image6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Relationship Id="rId4" Type="http://schemas.openxmlformats.org/officeDocument/2006/relationships/image" Target="../media/image7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Relationship Id="rId4" Type="http://schemas.openxmlformats.org/officeDocument/2006/relationships/image" Target="../media/image77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Relationship Id="rId4" Type="http://schemas.openxmlformats.org/officeDocument/2006/relationships/image" Target="../media/image81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image" Target="../media/image82.emf"/><Relationship Id="rId4" Type="http://schemas.openxmlformats.org/officeDocument/2006/relationships/image" Target="../media/image8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image" Target="../media/image86.emf"/><Relationship Id="rId4" Type="http://schemas.openxmlformats.org/officeDocument/2006/relationships/image" Target="../media/image89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image" Target="../media/image90.emf"/><Relationship Id="rId4" Type="http://schemas.openxmlformats.org/officeDocument/2006/relationships/image" Target="../media/image93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image" Target="../media/image94.emf"/><Relationship Id="rId5" Type="http://schemas.openxmlformats.org/officeDocument/2006/relationships/image" Target="../media/image98.emf"/><Relationship Id="rId4" Type="http://schemas.openxmlformats.org/officeDocument/2006/relationships/image" Target="../media/image9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image" Target="../media/image99.emf"/><Relationship Id="rId5" Type="http://schemas.openxmlformats.org/officeDocument/2006/relationships/image" Target="../media/image103.emf"/><Relationship Id="rId4" Type="http://schemas.openxmlformats.org/officeDocument/2006/relationships/image" Target="../media/image10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2D57A34-C0C5-414B-9A15-C1541D32E6C1}" type="datetimeFigureOut">
              <a:rPr lang="hu-HU"/>
              <a:pPr>
                <a:defRPr/>
              </a:pPr>
              <a:t>2013.07.16.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C8C1E91-647C-497D-9996-0521CAC0AF1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7DE2DD7-EB53-4CC6-B999-D29734565412}" type="datetimeFigureOut">
              <a:rPr lang="hu-HU"/>
              <a:pPr>
                <a:defRPr/>
              </a:pPr>
              <a:t>2013.07.16.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43E7F72-48B0-4A1B-9C54-5948EC3FAC7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096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8D0A446-9F68-4AFE-9302-19509C3D1E17}" type="slidenum">
              <a:rPr lang="hu-HU" smtClean="0">
                <a:latin typeface="Arial" charset="0"/>
              </a:rPr>
              <a:pPr>
                <a:defRPr/>
              </a:pPr>
              <a:t>1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018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22A288F-4295-46E2-83CA-6346E982D3D6}" type="slidenum">
              <a:rPr lang="hu-HU" smtClean="0">
                <a:latin typeface="Arial" charset="0"/>
              </a:rPr>
              <a:pPr>
                <a:defRPr/>
              </a:pPr>
              <a:t>10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120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6086F81-5563-4737-8C81-91D8A2BC355D}" type="slidenum">
              <a:rPr lang="hu-HU" smtClean="0">
                <a:latin typeface="Arial" charset="0"/>
              </a:rPr>
              <a:pPr>
                <a:defRPr/>
              </a:pPr>
              <a:t>11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222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EE12FC-80D0-466D-B56F-09FD98A9621D}" type="slidenum">
              <a:rPr lang="hu-HU" smtClean="0">
                <a:latin typeface="Arial" charset="0"/>
              </a:rPr>
              <a:pPr>
                <a:defRPr/>
              </a:pPr>
              <a:t>12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325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E1F36FA-4BBE-4FBD-8097-B998FF6AFF20}" type="slidenum">
              <a:rPr lang="hu-HU" smtClean="0">
                <a:latin typeface="Arial" charset="0"/>
              </a:rPr>
              <a:pPr>
                <a:defRPr/>
              </a:pPr>
              <a:t>13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427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F0836A6-CDB5-441F-A4C1-B8FB9A7D2206}" type="slidenum">
              <a:rPr lang="hu-HU" smtClean="0">
                <a:latin typeface="Arial" charset="0"/>
              </a:rPr>
              <a:pPr>
                <a:defRPr/>
              </a:pPr>
              <a:t>14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530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68FEF5-B2FA-4BAA-9B98-DF6BB2D96393}" type="slidenum">
              <a:rPr lang="hu-HU" smtClean="0">
                <a:latin typeface="Arial" charset="0"/>
              </a:rPr>
              <a:pPr>
                <a:defRPr/>
              </a:pPr>
              <a:t>15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63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A75C57-E7DF-4090-9FB0-39091E01F64E}" type="slidenum">
              <a:rPr lang="hu-HU" smtClean="0">
                <a:latin typeface="Arial" charset="0"/>
              </a:rPr>
              <a:pPr>
                <a:defRPr/>
              </a:pPr>
              <a:t>16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73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2DB757-E500-41C4-BDA5-5189C6DD1ED6}" type="slidenum">
              <a:rPr lang="hu-HU" smtClean="0">
                <a:latin typeface="Arial" charset="0"/>
              </a:rPr>
              <a:pPr>
                <a:defRPr/>
              </a:pPr>
              <a:t>17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5837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AF65D51-7873-4657-B882-608AD46B7091}" type="slidenum">
              <a:rPr lang="hu-HU" smtClean="0">
                <a:latin typeface="Arial" charset="0"/>
              </a:rPr>
              <a:pPr>
                <a:defRPr/>
              </a:pPr>
              <a:t>18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939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21177DD-9A9B-4C6E-9354-DB6B67660910}" type="slidenum">
              <a:rPr lang="hu-HU" smtClean="0">
                <a:latin typeface="Arial" charset="0"/>
              </a:rPr>
              <a:pPr>
                <a:defRPr/>
              </a:pPr>
              <a:t>19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19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555C0FE-F734-4EB5-B1AD-63261AD23727}" type="slidenum">
              <a:rPr lang="hu-HU" smtClean="0">
                <a:latin typeface="Arial" charset="0"/>
              </a:rPr>
              <a:pPr>
                <a:defRPr/>
              </a:pPr>
              <a:t>2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042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A306C39-8263-4E0D-9E03-511A7F2CE1C3}" type="slidenum">
              <a:rPr lang="hu-HU" smtClean="0">
                <a:latin typeface="Arial" charset="0"/>
              </a:rPr>
              <a:pPr>
                <a:defRPr/>
              </a:pPr>
              <a:t>20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144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D29B22-ACB8-4726-A830-C975E81FB6CB}" type="slidenum">
              <a:rPr lang="hu-HU" smtClean="0">
                <a:latin typeface="Arial" charset="0"/>
              </a:rPr>
              <a:pPr>
                <a:defRPr/>
              </a:pPr>
              <a:t>21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246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C01F745-6831-4D83-8ACA-BAF3AB80EF09}" type="slidenum">
              <a:rPr lang="hu-HU" smtClean="0">
                <a:latin typeface="Arial" charset="0"/>
              </a:rPr>
              <a:pPr>
                <a:defRPr/>
              </a:pPr>
              <a:t>22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349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9597495-E214-4052-8543-811579411368}" type="slidenum">
              <a:rPr lang="hu-HU" smtClean="0">
                <a:latin typeface="Arial" charset="0"/>
              </a:rPr>
              <a:pPr>
                <a:defRPr/>
              </a:pPr>
              <a:t>23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451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F3174B3-49E6-476C-8428-CB008404A12B}" type="slidenum">
              <a:rPr lang="hu-HU" smtClean="0">
                <a:latin typeface="Arial" charset="0"/>
              </a:rPr>
              <a:pPr>
                <a:defRPr/>
              </a:pPr>
              <a:t>24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554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C08CD9D-8E81-4A92-8B85-777F3A4C009D}" type="slidenum">
              <a:rPr lang="hu-HU" smtClean="0">
                <a:latin typeface="Arial" charset="0"/>
              </a:rPr>
              <a:pPr>
                <a:defRPr/>
              </a:pPr>
              <a:t>25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656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A442A9-C7BA-4790-85EA-EA21343C9E8C}" type="slidenum">
              <a:rPr lang="hu-HU" smtClean="0">
                <a:latin typeface="Arial" charset="0"/>
              </a:rPr>
              <a:pPr>
                <a:defRPr/>
              </a:pPr>
              <a:t>26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75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5B5F827-F457-4B1F-B6E7-3FBB4A80726E}" type="slidenum">
              <a:rPr lang="hu-HU" smtClean="0">
                <a:latin typeface="Arial" charset="0"/>
              </a:rPr>
              <a:pPr>
                <a:defRPr/>
              </a:pPr>
              <a:t>27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861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B7FDE-ABE3-4569-A5D1-914F25E732AB}" type="slidenum">
              <a:rPr lang="hu-HU" smtClean="0">
                <a:latin typeface="Arial" charset="0"/>
              </a:rPr>
              <a:pPr>
                <a:defRPr/>
              </a:pPr>
              <a:t>28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963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481673-BA30-4E00-AF03-61B53F32E600}" type="slidenum">
              <a:rPr lang="hu-HU" smtClean="0">
                <a:latin typeface="Arial" charset="0"/>
              </a:rPr>
              <a:pPr>
                <a:defRPr/>
              </a:pPr>
              <a:t>29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301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203EF60-E87E-4EFA-B1C8-229389A5BFBE}" type="slidenum">
              <a:rPr lang="hu-HU" smtClean="0">
                <a:latin typeface="Arial" charset="0"/>
              </a:rPr>
              <a:pPr>
                <a:defRPr/>
              </a:pPr>
              <a:t>3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7066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F3CA4A7-A6E7-4B4D-8892-54022822E642}" type="slidenum">
              <a:rPr lang="hu-HU" smtClean="0">
                <a:latin typeface="Arial" charset="0"/>
              </a:rPr>
              <a:pPr>
                <a:defRPr/>
              </a:pPr>
              <a:t>30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7168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EF90BF1-BA17-4321-839B-3D65C052B728}" type="slidenum">
              <a:rPr lang="hu-HU" smtClean="0">
                <a:latin typeface="Arial" charset="0"/>
              </a:rPr>
              <a:pPr>
                <a:defRPr/>
              </a:pPr>
              <a:t>31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7270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66E37A0-6536-419C-A8BD-B92AAB28CA32}" type="slidenum">
              <a:rPr lang="hu-HU" smtClean="0">
                <a:latin typeface="Arial" charset="0"/>
              </a:rPr>
              <a:pPr>
                <a:defRPr/>
              </a:pPr>
              <a:t>32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7373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080B0B-6B19-4E7E-AD18-B6D37FA21BAF}" type="slidenum">
              <a:rPr lang="hu-HU" smtClean="0">
                <a:latin typeface="Arial" charset="0"/>
              </a:rPr>
              <a:pPr>
                <a:defRPr/>
              </a:pPr>
              <a:t>33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7475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CEE6129-AAAE-498F-8745-7404C9DACA83}" type="slidenum">
              <a:rPr lang="hu-HU" smtClean="0">
                <a:latin typeface="Arial" charset="0"/>
              </a:rPr>
              <a:pPr>
                <a:defRPr/>
              </a:pPr>
              <a:t>34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7578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726FBB8-BBFE-4F08-85D2-1B92F4BCAA3C}" type="slidenum">
              <a:rPr lang="hu-HU" smtClean="0">
                <a:latin typeface="Arial" charset="0"/>
              </a:rPr>
              <a:pPr>
                <a:defRPr/>
              </a:pPr>
              <a:t>35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7680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B37CA1F-37CC-4119-9053-F9D6D1FB9D83}" type="slidenum">
              <a:rPr lang="hu-HU" smtClean="0">
                <a:latin typeface="Arial" charset="0"/>
              </a:rPr>
              <a:pPr>
                <a:defRPr/>
              </a:pPr>
              <a:t>36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7782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AA39A6-3393-48B7-80FC-7BED002EB5D6}" type="slidenum">
              <a:rPr lang="hu-HU" smtClean="0">
                <a:latin typeface="Arial" charset="0"/>
              </a:rPr>
              <a:pPr>
                <a:defRPr/>
              </a:pPr>
              <a:t>37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403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3E9A43B-DC4A-49AF-90BA-2E0358F170DE}" type="slidenum">
              <a:rPr lang="hu-HU" smtClean="0">
                <a:latin typeface="Arial" charset="0"/>
              </a:rPr>
              <a:pPr>
                <a:defRPr/>
              </a:pPr>
              <a:t>4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506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9F6C764-1C7A-442E-9081-623F952E58E1}" type="slidenum">
              <a:rPr lang="hu-HU" smtClean="0">
                <a:latin typeface="Arial" charset="0"/>
              </a:rPr>
              <a:pPr>
                <a:defRPr/>
              </a:pPr>
              <a:t>5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608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655946-2808-4740-A7BC-5A554316A691}" type="slidenum">
              <a:rPr lang="hu-HU" smtClean="0">
                <a:latin typeface="Arial" charset="0"/>
              </a:rPr>
              <a:pPr>
                <a:defRPr/>
              </a:pPr>
              <a:t>6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710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7779B91-6EB6-43EA-8C75-9F36E6C919DC}" type="slidenum">
              <a:rPr lang="hu-HU" smtClean="0">
                <a:latin typeface="Arial" charset="0"/>
              </a:rPr>
              <a:pPr>
                <a:defRPr/>
              </a:pPr>
              <a:t>7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813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CB85D70-B7B3-4ABE-A431-C282ACB1FE09}" type="slidenum">
              <a:rPr lang="hu-HU" smtClean="0">
                <a:latin typeface="Arial" charset="0"/>
              </a:rPr>
              <a:pPr>
                <a:defRPr/>
              </a:pPr>
              <a:t>8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915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F92BF04-2D42-492B-A702-B0A9B95EE446}" type="slidenum">
              <a:rPr lang="hu-HU" smtClean="0">
                <a:latin typeface="Arial" charset="0"/>
              </a:rPr>
              <a:pPr>
                <a:defRPr/>
              </a:pPr>
              <a:t>9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4F477-E5DE-4C32-AB01-542E7380A2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812F9-56A5-42A5-9271-FA04591F5E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DB8DD-4AE4-4879-A1B1-270E3AEBC5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3E2C4-0C0D-4E1F-96A1-E070CE0A761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271EA-7867-4F2E-9E7C-0DB85E350E5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82B6C-CBD6-45A3-9E8E-66643840008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D4BCD-7791-414F-942E-C20041AA2F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FA696-47CA-43A5-92CD-E7DA9AADEC0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F31C3-90E6-44A1-BE3D-6B294D9AF6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E318C-3B07-4DE1-9516-C496D7C4DA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A8341-1DA9-44FD-BD5A-CA6722269E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04471-5E74-4BFA-AC9F-1D2E55AE9AE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E5D48-B2C3-4DDA-AF00-9687CBB18FF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DFA3C-1E66-4B65-B6A2-40DE328BF1F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E2A572C-F61B-4D67-8A22-FD0B0D40F56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munkalap3.xls"/><Relationship Id="rId5" Type="http://schemas.openxmlformats.org/officeDocument/2006/relationships/oleObject" Target="../embeddings/Microsoft_Office_Excel_97-2003_munkalap2.xls"/><Relationship Id="rId4" Type="http://schemas.openxmlformats.org/officeDocument/2006/relationships/oleObject" Target="../embeddings/Microsoft_Office_Excel_97-2003_munkalap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munkalap4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munkalap5.xls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munkalap8.xls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Microsoft_Office_Excel_97-2003_munkalap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Office_Excel_97-2003_munkalap7.xls"/><Relationship Id="rId11" Type="http://schemas.openxmlformats.org/officeDocument/2006/relationships/oleObject" Target="../embeddings/Microsoft_Office_Excel_97-2003_munkalap10.xls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Microsoft_Office_Excel_97-2003_munkalap6.xls"/><Relationship Id="rId9" Type="http://schemas.openxmlformats.org/officeDocument/2006/relationships/oleObject" Target="../embeddings/Microsoft_Office_Excel_97-2003_munkalap9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Microsoft_Office_Excel_97-2003_munkalap14.xls"/><Relationship Id="rId12" Type="http://schemas.openxmlformats.org/officeDocument/2006/relationships/oleObject" Target="../embeddings/Microsoft_Office_Excel_97-2003_munkalap1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Microsoft_Office_Excel_97-2003_munkalap13.xls"/><Relationship Id="rId10" Type="http://schemas.openxmlformats.org/officeDocument/2006/relationships/oleObject" Target="../embeddings/Microsoft_Office_Excel_97-2003_munkalap16.xls"/><Relationship Id="rId4" Type="http://schemas.openxmlformats.org/officeDocument/2006/relationships/oleObject" Target="../embeddings/Microsoft_Office_Excel_97-2003_munkalap12.xls"/><Relationship Id="rId9" Type="http://schemas.openxmlformats.org/officeDocument/2006/relationships/oleObject" Target="../embeddings/Microsoft_Office_Excel_97-2003_munkalap15.xls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Microsoft_Office_Excel_97-2003_munkalap20.xls"/><Relationship Id="rId12" Type="http://schemas.openxmlformats.org/officeDocument/2006/relationships/oleObject" Target="../embeddings/Microsoft_Office_Excel_97-2003_munkalap2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Microsoft_Office_Excel_97-2003_munkalap19.xls"/><Relationship Id="rId10" Type="http://schemas.openxmlformats.org/officeDocument/2006/relationships/oleObject" Target="../embeddings/Microsoft_Office_Excel_97-2003_munkalap22.xls"/><Relationship Id="rId4" Type="http://schemas.openxmlformats.org/officeDocument/2006/relationships/oleObject" Target="../embeddings/Microsoft_Office_Excel_97-2003_munkalap18.xls"/><Relationship Id="rId9" Type="http://schemas.openxmlformats.org/officeDocument/2006/relationships/oleObject" Target="../embeddings/Microsoft_Office_Excel_97-2003_munkalap21.xls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munkalap28.xls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Microsoft_Office_Excel_97-2003_munkalap2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Microsoft_Office_Excel_97-2003_munkalap26.xls"/><Relationship Id="rId5" Type="http://schemas.openxmlformats.org/officeDocument/2006/relationships/oleObject" Target="../embeddings/Microsoft_Office_Excel_97-2003_munkalap25.xls"/><Relationship Id="rId4" Type="http://schemas.openxmlformats.org/officeDocument/2006/relationships/oleObject" Target="../embeddings/Microsoft_Office_Excel_97-2003_munkalap24.xls"/><Relationship Id="rId9" Type="http://schemas.openxmlformats.org/officeDocument/2006/relationships/oleObject" Target="../embeddings/Microsoft_Office_Excel_97-2003_munkalap29.xls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munkalap34.xls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Microsoft_Office_Excel_97-2003_munkalap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Microsoft_Office_Excel_97-2003_munkalap32.xls"/><Relationship Id="rId5" Type="http://schemas.openxmlformats.org/officeDocument/2006/relationships/oleObject" Target="../embeddings/Microsoft_Office_Excel_97-2003_munkalap31.xls"/><Relationship Id="rId4" Type="http://schemas.openxmlformats.org/officeDocument/2006/relationships/oleObject" Target="../embeddings/Microsoft_Office_Excel_97-2003_munkalap30.xls"/><Relationship Id="rId9" Type="http://schemas.openxmlformats.org/officeDocument/2006/relationships/oleObject" Target="../embeddings/Microsoft_Office_Excel_97-2003_munkalap35.xls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munkalap40.xls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Microsoft_Office_Excel_97-2003_munkalap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Microsoft_Office_Excel_97-2003_munkalap38.xls"/><Relationship Id="rId5" Type="http://schemas.openxmlformats.org/officeDocument/2006/relationships/oleObject" Target="../embeddings/Microsoft_Office_Excel_97-2003_munkalap37.xls"/><Relationship Id="rId4" Type="http://schemas.openxmlformats.org/officeDocument/2006/relationships/oleObject" Target="../embeddings/Microsoft_Office_Excel_97-2003_munkalap36.xls"/><Relationship Id="rId9" Type="http://schemas.openxmlformats.org/officeDocument/2006/relationships/oleObject" Target="../embeddings/Microsoft_Office_Excel_97-2003_munkalap41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Microsoft_Office_Excel_97-2003_munkalap4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Microsoft_Office_Excel_97-2003_munkalap44.xls"/><Relationship Id="rId5" Type="http://schemas.openxmlformats.org/officeDocument/2006/relationships/oleObject" Target="../embeddings/Microsoft_Office_Excel_97-2003_munkalap43.xls"/><Relationship Id="rId4" Type="http://schemas.openxmlformats.org/officeDocument/2006/relationships/oleObject" Target="../embeddings/Microsoft_Office_Excel_97-2003_munkalap42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Microsoft_Office_Excel_97-2003_munkalap4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Microsoft_Office_Excel_97-2003_munkalap48.xls"/><Relationship Id="rId5" Type="http://schemas.openxmlformats.org/officeDocument/2006/relationships/oleObject" Target="../embeddings/Microsoft_Office_Excel_97-2003_munkalap47.xls"/><Relationship Id="rId4" Type="http://schemas.openxmlformats.org/officeDocument/2006/relationships/oleObject" Target="../embeddings/Microsoft_Office_Excel_97-2003_munkalap46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Microsoft_Office_Excel_97-2003_munkalap5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Microsoft_Office_Excel_97-2003_munkalap52.xls"/><Relationship Id="rId5" Type="http://schemas.openxmlformats.org/officeDocument/2006/relationships/oleObject" Target="../embeddings/Microsoft_Office_Excel_97-2003_munkalap51.xls"/><Relationship Id="rId4" Type="http://schemas.openxmlformats.org/officeDocument/2006/relationships/oleObject" Target="../embeddings/Microsoft_Office_Excel_97-2003_munkalap50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Microsoft_Office_Excel_97-2003_munkalap55.xls"/><Relationship Id="rId4" Type="http://schemas.openxmlformats.org/officeDocument/2006/relationships/oleObject" Target="../embeddings/Microsoft_Office_Excel_97-2003_munkalap54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Microsoft_Office_Excel_97-2003_munkalap5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Microsoft_Office_Excel_97-2003_munkalap58.xls"/><Relationship Id="rId5" Type="http://schemas.openxmlformats.org/officeDocument/2006/relationships/oleObject" Target="../embeddings/Microsoft_Office_Excel_97-2003_munkalap57.xls"/><Relationship Id="rId4" Type="http://schemas.openxmlformats.org/officeDocument/2006/relationships/oleObject" Target="../embeddings/Microsoft_Office_Excel_97-2003_munkalap56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Microsoft_Office_Excel_97-2003_munkalap6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Microsoft_Office_Excel_97-2003_munkalap62.xls"/><Relationship Id="rId5" Type="http://schemas.openxmlformats.org/officeDocument/2006/relationships/oleObject" Target="../embeddings/Microsoft_Office_Excel_97-2003_munkalap61.xls"/><Relationship Id="rId4" Type="http://schemas.openxmlformats.org/officeDocument/2006/relationships/oleObject" Target="../embeddings/Microsoft_Office_Excel_97-2003_munkalap60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Microsoft_Office_Excel_97-2003_munkalap6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Microsoft_Office_Excel_97-2003_munkalap66.xls"/><Relationship Id="rId5" Type="http://schemas.openxmlformats.org/officeDocument/2006/relationships/oleObject" Target="../embeddings/Microsoft_Office_Excel_97-2003_munkalap65.xls"/><Relationship Id="rId4" Type="http://schemas.openxmlformats.org/officeDocument/2006/relationships/oleObject" Target="../embeddings/Microsoft_Office_Excel_97-2003_munkalap64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Microsoft_Office_Excel_97-2003_munkalap7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Microsoft_Office_Excel_97-2003_munkalap70.xls"/><Relationship Id="rId5" Type="http://schemas.openxmlformats.org/officeDocument/2006/relationships/oleObject" Target="../embeddings/Microsoft_Office_Excel_97-2003_munkalap69.xls"/><Relationship Id="rId4" Type="http://schemas.openxmlformats.org/officeDocument/2006/relationships/oleObject" Target="../embeddings/Microsoft_Office_Excel_97-2003_munkalap68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Microsoft_Office_Excel_97-2003_munkalap7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Microsoft_Office_Excel_97-2003_munkalap74.xls"/><Relationship Id="rId5" Type="http://schemas.openxmlformats.org/officeDocument/2006/relationships/oleObject" Target="../embeddings/Microsoft_Office_Excel_97-2003_munkalap73.xls"/><Relationship Id="rId4" Type="http://schemas.openxmlformats.org/officeDocument/2006/relationships/oleObject" Target="../embeddings/Microsoft_Office_Excel_97-2003_munkalap72.xls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munkalap80.xls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Microsoft_Office_Excel_97-2003_munkalap7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Microsoft_Office_Excel_97-2003_munkalap78.xls"/><Relationship Id="rId5" Type="http://schemas.openxmlformats.org/officeDocument/2006/relationships/oleObject" Target="../embeddings/Microsoft_Office_Excel_97-2003_munkalap77.xls"/><Relationship Id="rId4" Type="http://schemas.openxmlformats.org/officeDocument/2006/relationships/oleObject" Target="../embeddings/Microsoft_Office_Excel_97-2003_munkalap76.xls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munkalap85.xls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Microsoft_Office_Excel_97-2003_munkalap8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Microsoft_Office_Excel_97-2003_munkalap83.xls"/><Relationship Id="rId5" Type="http://schemas.openxmlformats.org/officeDocument/2006/relationships/oleObject" Target="../embeddings/Microsoft_Office_Excel_97-2003_munkalap82.xls"/><Relationship Id="rId4" Type="http://schemas.openxmlformats.org/officeDocument/2006/relationships/oleObject" Target="../embeddings/Microsoft_Office_Excel_97-2003_munkalap8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8"/>
          <p:cNvSpPr>
            <a:spLocks noChangeArrowheads="1" noChangeShapeType="1" noTextEdit="1"/>
          </p:cNvSpPr>
          <p:nvPr/>
        </p:nvSpPr>
        <p:spPr bwMode="auto">
          <a:xfrm>
            <a:off x="2268538" y="1484313"/>
            <a:ext cx="4822825" cy="30257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hu-H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chemeClr val="bg1">
                      <a:alpha val="70000"/>
                    </a:schemeClr>
                  </a:outerShdw>
                </a:effectLst>
                <a:latin typeface="Arial Black"/>
              </a:rPr>
              <a:t>ÉRETTSÉGI </a:t>
            </a:r>
          </a:p>
          <a:p>
            <a:pPr algn="ctr"/>
            <a:r>
              <a:rPr lang="hu-HU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chemeClr val="bg1">
                      <a:alpha val="70000"/>
                    </a:schemeClr>
                  </a:outerShdw>
                </a:effectLst>
                <a:latin typeface="Arial Black"/>
              </a:rPr>
              <a:t>2013.</a:t>
            </a:r>
            <a:endParaRPr lang="hu-HU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chemeClr val="bg1">
                    <a:alpha val="70000"/>
                  </a:schemeClr>
                </a:outerShdw>
              </a:effectLst>
              <a:latin typeface="Arial Black"/>
            </a:endParaRPr>
          </a:p>
          <a:p>
            <a:pPr algn="ctr"/>
            <a:r>
              <a:rPr lang="hu-H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chemeClr val="bg1">
                      <a:alpha val="70000"/>
                    </a:schemeClr>
                  </a:outerShdw>
                </a:effectLst>
                <a:latin typeface="Arial Black"/>
              </a:rPr>
              <a:t>MÁJUS-JÚNIUS</a:t>
            </a:r>
          </a:p>
        </p:txBody>
      </p:sp>
      <p:sp>
        <p:nvSpPr>
          <p:cNvPr id="22531" name="Text Box 10"/>
          <p:cNvSpPr txBox="1">
            <a:spLocks noChangeArrowheads="1"/>
          </p:cNvSpPr>
          <p:nvPr/>
        </p:nvSpPr>
        <p:spPr bwMode="auto">
          <a:xfrm>
            <a:off x="611188" y="5013325"/>
            <a:ext cx="77771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>
                <a:solidFill>
                  <a:srgbClr val="FF0000"/>
                </a:solidFill>
              </a:rPr>
              <a:t>A prezentációban </a:t>
            </a:r>
            <a:r>
              <a:rPr lang="hu-HU" dirty="0" smtClean="0">
                <a:solidFill>
                  <a:srgbClr val="FF0000"/>
                </a:solidFill>
              </a:rPr>
              <a:t>számos helyen kis </a:t>
            </a:r>
            <a:r>
              <a:rPr lang="hu-HU" dirty="0">
                <a:solidFill>
                  <a:srgbClr val="FF0000"/>
                </a:solidFill>
              </a:rPr>
              <a:t>betűvel vagy külön utalással a </a:t>
            </a:r>
            <a:r>
              <a:rPr lang="hu-HU" dirty="0" smtClean="0">
                <a:solidFill>
                  <a:srgbClr val="FF0000"/>
                </a:solidFill>
              </a:rPr>
              <a:t>    2009-2012. május-júniusi vizsgaidőszakok </a:t>
            </a:r>
            <a:r>
              <a:rPr lang="hu-HU" dirty="0">
                <a:solidFill>
                  <a:srgbClr val="FF0000"/>
                </a:solidFill>
              </a:rPr>
              <a:t>adatait is feltüntettük.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059113" y="0"/>
            <a:ext cx="365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600" b="1">
              <a:solidFill>
                <a:srgbClr val="D40026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50825" y="549275"/>
            <a:ext cx="8642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/>
              <a:t>A tanulói észrevételek bírálatának eredménye</a:t>
            </a:r>
          </a:p>
        </p:txBody>
      </p:sp>
      <p:sp>
        <p:nvSpPr>
          <p:cNvPr id="31749" name="Text Box 99"/>
          <p:cNvSpPr txBox="1">
            <a:spLocks noChangeArrowheads="1"/>
          </p:cNvSpPr>
          <p:nvPr/>
        </p:nvSpPr>
        <p:spPr bwMode="auto">
          <a:xfrm>
            <a:off x="251520" y="5933206"/>
            <a:ext cx="8892480" cy="3416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hu-HU" b="1" dirty="0"/>
              <a:t>A javítás „minősége” állandó, nem változott az egyes vizsgaidőszakokban.</a:t>
            </a:r>
            <a:endParaRPr lang="hu-HU" sz="1600" b="1" dirty="0"/>
          </a:p>
        </p:txBody>
      </p:sp>
      <p:graphicFrame>
        <p:nvGraphicFramePr>
          <p:cNvPr id="107685" name="Group 165"/>
          <p:cNvGraphicFramePr>
            <a:graphicFrameLocks noGrp="1"/>
          </p:cNvGraphicFramePr>
          <p:nvPr/>
        </p:nvGraphicFramePr>
        <p:xfrm>
          <a:off x="539750" y="1484313"/>
          <a:ext cx="8032778" cy="4392488"/>
        </p:xfrm>
        <a:graphic>
          <a:graphicData uri="http://schemas.openxmlformats.org/drawingml/2006/table">
            <a:tbl>
              <a:tblPr/>
              <a:tblGrid>
                <a:gridCol w="1178507"/>
                <a:gridCol w="2837882"/>
                <a:gridCol w="2008958"/>
                <a:gridCol w="2007431"/>
              </a:tblGrid>
              <a:tr h="761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Az eredeti értékelés helybenhagyva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Pontszám emelkedés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Pontszám csökkenés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2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2006.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68%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2007.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67,5%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2,5%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2008.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66%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2009.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71%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2010.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67%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2011.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68%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2012.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27,3%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70,9%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1,8%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2013.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27,8%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71,2%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059113" y="0"/>
            <a:ext cx="365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600" b="1">
              <a:solidFill>
                <a:srgbClr val="D40026"/>
              </a:solidFill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692275" y="620713"/>
            <a:ext cx="5689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 dirty="0"/>
              <a:t>Törvényességi kérelmek</a:t>
            </a:r>
            <a:r>
              <a:rPr lang="hu-HU" sz="3600" b="1" dirty="0"/>
              <a:t/>
            </a:r>
            <a:br>
              <a:rPr lang="hu-HU" sz="3600" b="1" dirty="0"/>
            </a:br>
            <a:r>
              <a:rPr lang="hu-HU" sz="1000" b="1" dirty="0" smtClean="0"/>
              <a:t>2009</a:t>
            </a:r>
            <a:r>
              <a:rPr lang="hu-HU" sz="1400" b="1" dirty="0" smtClean="0"/>
              <a:t>.</a:t>
            </a:r>
            <a:r>
              <a:rPr lang="hu-HU" sz="2400" b="1" dirty="0" smtClean="0"/>
              <a:t> </a:t>
            </a:r>
            <a:r>
              <a:rPr lang="hu-HU" sz="2400" dirty="0"/>
              <a:t>–</a:t>
            </a:r>
            <a:r>
              <a:rPr lang="hu-HU" sz="2400" b="1" dirty="0"/>
              <a:t> </a:t>
            </a:r>
            <a:r>
              <a:rPr lang="hu-HU" sz="1100" b="1" dirty="0" smtClean="0"/>
              <a:t>2010</a:t>
            </a:r>
            <a:r>
              <a:rPr lang="hu-HU" sz="1600" b="1" dirty="0" smtClean="0"/>
              <a:t>.</a:t>
            </a:r>
            <a:r>
              <a:rPr lang="hu-HU" sz="2400" b="1" dirty="0" smtClean="0"/>
              <a:t> </a:t>
            </a:r>
            <a:r>
              <a:rPr lang="hu-HU" sz="2400" dirty="0"/>
              <a:t>–</a:t>
            </a:r>
            <a:r>
              <a:rPr lang="hu-HU" sz="2400" b="1" dirty="0"/>
              <a:t> </a:t>
            </a:r>
            <a:r>
              <a:rPr lang="hu-HU" sz="1300" b="1" dirty="0" smtClean="0"/>
              <a:t>2011.</a:t>
            </a:r>
            <a:r>
              <a:rPr lang="hu-HU" sz="2400" b="1" dirty="0" smtClean="0"/>
              <a:t> </a:t>
            </a:r>
            <a:r>
              <a:rPr lang="hu-HU" sz="2400" b="1" dirty="0"/>
              <a:t>– </a:t>
            </a:r>
            <a:r>
              <a:rPr lang="hu-HU" sz="1400" b="1" dirty="0" smtClean="0"/>
              <a:t>2012</a:t>
            </a:r>
            <a:r>
              <a:rPr lang="hu-HU" sz="2400" b="1" dirty="0" smtClean="0"/>
              <a:t>. </a:t>
            </a:r>
            <a:r>
              <a:rPr lang="hu-HU" sz="2400" b="1" dirty="0"/>
              <a:t>– </a:t>
            </a:r>
            <a:r>
              <a:rPr lang="hu-HU" sz="2400" b="1" dirty="0" smtClean="0"/>
              <a:t>2013.</a:t>
            </a:r>
            <a:endParaRPr lang="hu-HU" sz="2400" b="1" dirty="0"/>
          </a:p>
        </p:txBody>
      </p:sp>
      <p:sp>
        <p:nvSpPr>
          <p:cNvPr id="32773" name="Text Box 220"/>
          <p:cNvSpPr txBox="1">
            <a:spLocks noChangeArrowheads="1"/>
          </p:cNvSpPr>
          <p:nvPr/>
        </p:nvSpPr>
        <p:spPr bwMode="auto">
          <a:xfrm>
            <a:off x="1258888" y="1916113"/>
            <a:ext cx="6842125" cy="369331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solidFill>
                  <a:srgbClr val="FF0000"/>
                </a:solidFill>
              </a:rPr>
              <a:t>Összesen:  </a:t>
            </a:r>
            <a:r>
              <a:rPr lang="hu-HU" sz="2000" b="1" dirty="0">
                <a:solidFill>
                  <a:srgbClr val="FF0000"/>
                </a:solidFill>
              </a:rPr>
              <a:t>	</a:t>
            </a:r>
            <a:r>
              <a:rPr lang="hu-HU" sz="2400" b="1" dirty="0">
                <a:solidFill>
                  <a:srgbClr val="FF0000"/>
                </a:solidFill>
              </a:rPr>
              <a:t>		</a:t>
            </a:r>
            <a:r>
              <a:rPr lang="hu-HU" sz="2400" b="1" dirty="0" smtClean="0">
                <a:solidFill>
                  <a:srgbClr val="FF0000"/>
                </a:solidFill>
              </a:rPr>
              <a:t> 	 </a:t>
            </a:r>
            <a:r>
              <a:rPr lang="hu-HU" sz="1200" b="1" dirty="0" smtClean="0">
                <a:solidFill>
                  <a:srgbClr val="FF0000"/>
                </a:solidFill>
              </a:rPr>
              <a:t>72</a:t>
            </a:r>
            <a:r>
              <a:rPr lang="hu-HU" sz="2400" b="1" dirty="0" smtClean="0">
                <a:solidFill>
                  <a:srgbClr val="FF0000"/>
                </a:solidFill>
              </a:rPr>
              <a:t>   </a:t>
            </a:r>
            <a:r>
              <a:rPr lang="hu-HU" sz="1300" b="1" dirty="0">
                <a:solidFill>
                  <a:srgbClr val="FF0000"/>
                </a:solidFill>
              </a:rPr>
              <a:t>80</a:t>
            </a:r>
            <a:r>
              <a:rPr lang="hu-HU" sz="1400" b="1" dirty="0">
                <a:solidFill>
                  <a:srgbClr val="FF0000"/>
                </a:solidFill>
              </a:rPr>
              <a:t>   </a:t>
            </a:r>
            <a:r>
              <a:rPr lang="hu-HU" sz="1400" b="1" dirty="0" smtClean="0">
                <a:solidFill>
                  <a:srgbClr val="FF0000"/>
                </a:solidFill>
              </a:rPr>
              <a:t>76   </a:t>
            </a:r>
            <a:r>
              <a:rPr lang="hu-HU" sz="1600" b="1" dirty="0" smtClean="0">
                <a:solidFill>
                  <a:srgbClr val="FF0000"/>
                </a:solidFill>
              </a:rPr>
              <a:t>63   </a:t>
            </a:r>
            <a:r>
              <a:rPr lang="hu-HU" b="1" dirty="0" smtClean="0">
                <a:solidFill>
                  <a:srgbClr val="FF0000"/>
                </a:solidFill>
              </a:rPr>
              <a:t>97</a:t>
            </a:r>
            <a:endParaRPr lang="hu-HU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b="1" dirty="0">
                <a:solidFill>
                  <a:srgbClr val="FF0000"/>
                </a:solidFill>
              </a:rPr>
              <a:t>Elutasítás</a:t>
            </a:r>
            <a:r>
              <a:rPr lang="hu-HU" sz="2000" b="1" dirty="0">
                <a:solidFill>
                  <a:srgbClr val="FF0000"/>
                </a:solidFill>
              </a:rPr>
              <a:t> </a:t>
            </a:r>
            <a:r>
              <a:rPr lang="hu-HU" sz="1200" b="1" dirty="0">
                <a:solidFill>
                  <a:srgbClr val="FF0000"/>
                </a:solidFill>
              </a:rPr>
              <a:t>(a vizsgabizottság döntése helybenhagyva): 	</a:t>
            </a:r>
            <a:r>
              <a:rPr lang="hu-HU" sz="1200" b="1" dirty="0" smtClean="0">
                <a:solidFill>
                  <a:srgbClr val="FF0000"/>
                </a:solidFill>
              </a:rPr>
              <a:t>   41</a:t>
            </a:r>
            <a:r>
              <a:rPr lang="hu-HU" sz="2400" b="1" dirty="0" smtClean="0">
                <a:solidFill>
                  <a:srgbClr val="FF0000"/>
                </a:solidFill>
              </a:rPr>
              <a:t>  </a:t>
            </a:r>
            <a:r>
              <a:rPr lang="hu-HU" sz="1300" b="1" dirty="0">
                <a:solidFill>
                  <a:srgbClr val="FF0000"/>
                </a:solidFill>
              </a:rPr>
              <a:t>54  </a:t>
            </a:r>
            <a:r>
              <a:rPr lang="hu-HU" sz="1400" b="1" dirty="0">
                <a:solidFill>
                  <a:srgbClr val="FF0000"/>
                </a:solidFill>
              </a:rPr>
              <a:t>  62  </a:t>
            </a:r>
            <a:r>
              <a:rPr lang="hu-HU" sz="1400" b="1" dirty="0" smtClean="0">
                <a:solidFill>
                  <a:srgbClr val="FF0000"/>
                </a:solidFill>
              </a:rPr>
              <a:t>  </a:t>
            </a:r>
            <a:r>
              <a:rPr lang="hu-HU" sz="1600" b="1" dirty="0" smtClean="0">
                <a:solidFill>
                  <a:srgbClr val="FF0000"/>
                </a:solidFill>
              </a:rPr>
              <a:t>46</a:t>
            </a:r>
            <a:r>
              <a:rPr lang="hu-HU" sz="1400" b="1" dirty="0" smtClean="0">
                <a:solidFill>
                  <a:srgbClr val="FF0000"/>
                </a:solidFill>
              </a:rPr>
              <a:t>   </a:t>
            </a:r>
            <a:r>
              <a:rPr lang="hu-HU" b="1" dirty="0" smtClean="0">
                <a:solidFill>
                  <a:srgbClr val="FF0000"/>
                </a:solidFill>
              </a:rPr>
              <a:t>62</a:t>
            </a:r>
            <a:endParaRPr lang="hu-HU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b="1" dirty="0">
                <a:solidFill>
                  <a:srgbClr val="FF0000"/>
                </a:solidFill>
              </a:rPr>
              <a:t>Elutasítás/elkésett kérelem: </a:t>
            </a:r>
            <a:r>
              <a:rPr lang="hu-HU" sz="2400" b="1" dirty="0">
                <a:solidFill>
                  <a:srgbClr val="FF0000"/>
                </a:solidFill>
              </a:rPr>
              <a:t>		</a:t>
            </a:r>
            <a:r>
              <a:rPr lang="hu-HU" sz="2400" b="1" dirty="0" smtClean="0">
                <a:solidFill>
                  <a:srgbClr val="FF0000"/>
                </a:solidFill>
              </a:rPr>
              <a:t>  </a:t>
            </a:r>
            <a:r>
              <a:rPr lang="hu-HU" sz="1200" b="1" dirty="0" smtClean="0">
                <a:solidFill>
                  <a:srgbClr val="FF0000"/>
                </a:solidFill>
              </a:rPr>
              <a:t>3</a:t>
            </a:r>
            <a:r>
              <a:rPr lang="hu-HU" sz="2400" b="1" dirty="0" smtClean="0">
                <a:solidFill>
                  <a:srgbClr val="FF0000"/>
                </a:solidFill>
              </a:rPr>
              <a:t>   </a:t>
            </a:r>
            <a:r>
              <a:rPr lang="hu-HU" sz="1300" b="1" dirty="0">
                <a:solidFill>
                  <a:srgbClr val="FF0000"/>
                </a:solidFill>
              </a:rPr>
              <a:t>7</a:t>
            </a:r>
            <a:r>
              <a:rPr lang="hu-HU" sz="2400" b="1" dirty="0">
                <a:solidFill>
                  <a:srgbClr val="FF0000"/>
                </a:solidFill>
              </a:rPr>
              <a:t>   </a:t>
            </a:r>
            <a:r>
              <a:rPr lang="hu-HU" sz="1400" b="1" dirty="0" smtClean="0">
                <a:solidFill>
                  <a:srgbClr val="FF0000"/>
                </a:solidFill>
              </a:rPr>
              <a:t>0     </a:t>
            </a:r>
            <a:r>
              <a:rPr lang="hu-HU" sz="1600" b="1" dirty="0" smtClean="0">
                <a:solidFill>
                  <a:srgbClr val="FF0000"/>
                </a:solidFill>
              </a:rPr>
              <a:t>2</a:t>
            </a:r>
            <a:r>
              <a:rPr lang="hu-HU" b="1" dirty="0" smtClean="0">
                <a:solidFill>
                  <a:srgbClr val="FF0000"/>
                </a:solidFill>
              </a:rPr>
              <a:t>     </a:t>
            </a:r>
            <a:r>
              <a:rPr lang="hu-HU" b="1" dirty="0" err="1" smtClean="0">
                <a:solidFill>
                  <a:srgbClr val="FF0000"/>
                </a:solidFill>
              </a:rPr>
              <a:t>2</a:t>
            </a:r>
            <a:endParaRPr lang="hu-HU" sz="14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b="1" dirty="0">
                <a:solidFill>
                  <a:srgbClr val="FF0000"/>
                </a:solidFill>
              </a:rPr>
              <a:t>Az eljárás megszüntetése </a:t>
            </a:r>
            <a:r>
              <a:rPr lang="hu-HU" sz="1200" b="1" dirty="0">
                <a:solidFill>
                  <a:srgbClr val="FF0000"/>
                </a:solidFill>
              </a:rPr>
              <a:t>(kérelem </a:t>
            </a:r>
            <a:r>
              <a:rPr lang="hu-HU" sz="1200" b="1" dirty="0" err="1">
                <a:solidFill>
                  <a:srgbClr val="FF0000"/>
                </a:solidFill>
              </a:rPr>
              <a:t>visszav</a:t>
            </a:r>
            <a:r>
              <a:rPr lang="hu-HU" sz="1200" b="1" dirty="0">
                <a:solidFill>
                  <a:srgbClr val="FF0000"/>
                </a:solidFill>
              </a:rPr>
              <a:t>.):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smtClean="0">
                <a:solidFill>
                  <a:srgbClr val="FF0000"/>
                </a:solidFill>
              </a:rPr>
              <a:t>      </a:t>
            </a:r>
            <a:r>
              <a:rPr lang="hu-HU" sz="1200" b="1" dirty="0" smtClean="0">
                <a:solidFill>
                  <a:srgbClr val="FF0000"/>
                </a:solidFill>
              </a:rPr>
              <a:t>1</a:t>
            </a:r>
            <a:r>
              <a:rPr lang="hu-HU" sz="2400" b="1" dirty="0" smtClean="0">
                <a:solidFill>
                  <a:srgbClr val="FF0000"/>
                </a:solidFill>
              </a:rPr>
              <a:t>   </a:t>
            </a:r>
            <a:r>
              <a:rPr lang="hu-HU" sz="1300" b="1" dirty="0" err="1" smtClean="0">
                <a:solidFill>
                  <a:srgbClr val="FF0000"/>
                </a:solidFill>
              </a:rPr>
              <a:t>1</a:t>
            </a:r>
            <a:r>
              <a:rPr lang="hu-HU" sz="2400" b="1" dirty="0" smtClean="0">
                <a:solidFill>
                  <a:srgbClr val="FF0000"/>
                </a:solidFill>
              </a:rPr>
              <a:t>   </a:t>
            </a:r>
            <a:r>
              <a:rPr lang="hu-HU" sz="1400" b="1" dirty="0" err="1" smtClean="0">
                <a:solidFill>
                  <a:srgbClr val="FF0000"/>
                </a:solidFill>
              </a:rPr>
              <a:t>1</a:t>
            </a:r>
            <a:r>
              <a:rPr lang="hu-HU" sz="1400" b="1" dirty="0" smtClean="0">
                <a:solidFill>
                  <a:srgbClr val="FF0000"/>
                </a:solidFill>
              </a:rPr>
              <a:t>      </a:t>
            </a:r>
            <a:r>
              <a:rPr lang="hu-HU" sz="1600" b="1" dirty="0" smtClean="0">
                <a:solidFill>
                  <a:srgbClr val="FF0000"/>
                </a:solidFill>
              </a:rPr>
              <a:t>3    </a:t>
            </a:r>
            <a:r>
              <a:rPr lang="hu-HU" b="1" dirty="0" smtClean="0">
                <a:solidFill>
                  <a:srgbClr val="FF0000"/>
                </a:solidFill>
              </a:rPr>
              <a:t>7</a:t>
            </a:r>
            <a:r>
              <a:rPr lang="hu-HU" sz="1600" b="1" dirty="0" smtClean="0">
                <a:solidFill>
                  <a:srgbClr val="FF0000"/>
                </a:solidFill>
              </a:rPr>
              <a:t> </a:t>
            </a:r>
            <a:endParaRPr lang="hu-HU" sz="16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b="1" dirty="0">
                <a:solidFill>
                  <a:srgbClr val="FF0000"/>
                </a:solidFill>
              </a:rPr>
              <a:t>A vizsgabizottság döntésének </a:t>
            </a:r>
            <a:br>
              <a:rPr lang="hu-HU" b="1" dirty="0">
                <a:solidFill>
                  <a:srgbClr val="FF0000"/>
                </a:solidFill>
              </a:rPr>
            </a:br>
            <a:r>
              <a:rPr lang="hu-HU" b="1" dirty="0">
                <a:solidFill>
                  <a:srgbClr val="FF0000"/>
                </a:solidFill>
              </a:rPr>
              <a:t>megsemmisítése:	</a:t>
            </a:r>
            <a:r>
              <a:rPr lang="hu-HU" sz="2400" b="1" dirty="0">
                <a:solidFill>
                  <a:srgbClr val="FF0000"/>
                </a:solidFill>
              </a:rPr>
              <a:t>		</a:t>
            </a:r>
            <a:r>
              <a:rPr lang="hu-HU" sz="2400" b="1" dirty="0" smtClean="0">
                <a:solidFill>
                  <a:srgbClr val="FF0000"/>
                </a:solidFill>
              </a:rPr>
              <a:t>   </a:t>
            </a:r>
            <a:r>
              <a:rPr lang="hu-HU" sz="1200" b="1" dirty="0" smtClean="0">
                <a:solidFill>
                  <a:srgbClr val="FF0000"/>
                </a:solidFill>
              </a:rPr>
              <a:t>11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sz="1300" b="1" dirty="0" smtClean="0">
                <a:solidFill>
                  <a:srgbClr val="FF0000"/>
                </a:solidFill>
              </a:rPr>
              <a:t>  </a:t>
            </a:r>
            <a:r>
              <a:rPr lang="hu-HU" sz="1300" b="1" dirty="0">
                <a:solidFill>
                  <a:srgbClr val="FF0000"/>
                </a:solidFill>
              </a:rPr>
              <a:t>4</a:t>
            </a:r>
            <a:r>
              <a:rPr lang="hu-HU" sz="2400" b="1" dirty="0">
                <a:solidFill>
                  <a:srgbClr val="FF0000"/>
                </a:solidFill>
              </a:rPr>
              <a:t>   </a:t>
            </a:r>
            <a:r>
              <a:rPr lang="hu-HU" sz="1400" b="1" dirty="0" smtClean="0">
                <a:solidFill>
                  <a:srgbClr val="FF0000"/>
                </a:solidFill>
              </a:rPr>
              <a:t>8     </a:t>
            </a:r>
            <a:r>
              <a:rPr lang="hu-HU" sz="1600" b="1" dirty="0" smtClean="0">
                <a:solidFill>
                  <a:srgbClr val="FF0000"/>
                </a:solidFill>
              </a:rPr>
              <a:t>3     </a:t>
            </a:r>
            <a:r>
              <a:rPr lang="hu-HU" b="1" dirty="0" smtClean="0">
                <a:solidFill>
                  <a:srgbClr val="FF0000"/>
                </a:solidFill>
              </a:rPr>
              <a:t>9</a:t>
            </a:r>
            <a:endParaRPr lang="hu-HU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b="1" dirty="0">
                <a:solidFill>
                  <a:srgbClr val="FF0000"/>
                </a:solidFill>
              </a:rPr>
              <a:t>A vizsgabizottság döntésének </a:t>
            </a:r>
            <a:br>
              <a:rPr lang="hu-HU" b="1" dirty="0">
                <a:solidFill>
                  <a:srgbClr val="FF0000"/>
                </a:solidFill>
              </a:rPr>
            </a:br>
            <a:r>
              <a:rPr lang="hu-HU" b="1" dirty="0">
                <a:solidFill>
                  <a:srgbClr val="FF0000"/>
                </a:solidFill>
              </a:rPr>
              <a:t>megváltoztatása: 	</a:t>
            </a:r>
            <a:r>
              <a:rPr lang="hu-HU" sz="2000" b="1" dirty="0">
                <a:solidFill>
                  <a:srgbClr val="FF0000"/>
                </a:solidFill>
              </a:rPr>
              <a:t>		</a:t>
            </a:r>
            <a:r>
              <a:rPr lang="hu-HU" sz="2000" b="1" dirty="0" smtClean="0">
                <a:solidFill>
                  <a:srgbClr val="FF0000"/>
                </a:solidFill>
              </a:rPr>
              <a:t>    </a:t>
            </a:r>
            <a:r>
              <a:rPr lang="hu-HU" sz="1200" b="1" dirty="0" smtClean="0">
                <a:solidFill>
                  <a:srgbClr val="FF0000"/>
                </a:solidFill>
              </a:rPr>
              <a:t>16</a:t>
            </a:r>
            <a:r>
              <a:rPr lang="hu-HU" sz="2400" b="1" dirty="0" smtClean="0">
                <a:solidFill>
                  <a:srgbClr val="FF0000"/>
                </a:solidFill>
              </a:rPr>
              <a:t>  </a:t>
            </a:r>
            <a:r>
              <a:rPr lang="hu-HU" sz="1300" b="1" dirty="0">
                <a:solidFill>
                  <a:srgbClr val="FF0000"/>
                </a:solidFill>
              </a:rPr>
              <a:t>14 </a:t>
            </a:r>
            <a:r>
              <a:rPr lang="hu-HU" sz="2400" b="1" dirty="0">
                <a:solidFill>
                  <a:srgbClr val="FF0000"/>
                </a:solidFill>
              </a:rPr>
              <a:t>  </a:t>
            </a:r>
            <a:r>
              <a:rPr lang="hu-HU" sz="1400" b="1" dirty="0" smtClean="0">
                <a:solidFill>
                  <a:srgbClr val="FF0000"/>
                </a:solidFill>
              </a:rPr>
              <a:t>5    </a:t>
            </a:r>
            <a:r>
              <a:rPr lang="hu-HU" sz="1600" b="1" dirty="0" smtClean="0">
                <a:solidFill>
                  <a:srgbClr val="FF0000"/>
                </a:solidFill>
              </a:rPr>
              <a:t>9    </a:t>
            </a:r>
            <a:r>
              <a:rPr lang="hu-HU" b="1" dirty="0" smtClean="0">
                <a:solidFill>
                  <a:srgbClr val="FF0000"/>
                </a:solidFill>
              </a:rPr>
              <a:t>17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2824163"/>
            <a:ext cx="8424862" cy="1900237"/>
          </a:xfrm>
        </p:spPr>
        <p:txBody>
          <a:bodyPr/>
          <a:lstStyle/>
          <a:p>
            <a:pPr eaLnBrk="1" hangingPunct="1"/>
            <a:r>
              <a:rPr lang="hu-HU" sz="7200" dirty="0" smtClean="0">
                <a:solidFill>
                  <a:srgbClr val="FF0000"/>
                </a:solidFill>
              </a:rPr>
              <a:t>Az eredményekről…</a:t>
            </a:r>
          </a:p>
        </p:txBody>
      </p:sp>
      <p:pic>
        <p:nvPicPr>
          <p:cNvPr id="33796" name="Picture 8" descr="j0134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981075"/>
            <a:ext cx="1441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9" descr="j0134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724400"/>
            <a:ext cx="1441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hu-HU" sz="3000" b="1" dirty="0" smtClean="0"/>
              <a:t>Érettségi vizsgaeredmények</a:t>
            </a:r>
          </a:p>
        </p:txBody>
      </p:sp>
      <p:graphicFrame>
        <p:nvGraphicFramePr>
          <p:cNvPr id="66731" name="Group 171"/>
          <p:cNvGraphicFramePr>
            <a:graphicFrameLocks noGrp="1"/>
          </p:cNvGraphicFramePr>
          <p:nvPr>
            <p:ph sz="half" idx="1"/>
          </p:nvPr>
        </p:nvGraphicFramePr>
        <p:xfrm>
          <a:off x="683568" y="980728"/>
          <a:ext cx="8002587" cy="5092387"/>
        </p:xfrm>
        <a:graphic>
          <a:graphicData uri="http://schemas.openxmlformats.org/drawingml/2006/table">
            <a:tbl>
              <a:tblPr/>
              <a:tblGrid>
                <a:gridCol w="3095699"/>
                <a:gridCol w="4906888"/>
              </a:tblGrid>
              <a:tr h="575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Év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Összesített érettségi átlag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az osztályzatokból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7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4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2005.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2006.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2007.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2008.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2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2009.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7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2010.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1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1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1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424863" cy="865188"/>
          </a:xfrm>
        </p:spPr>
        <p:txBody>
          <a:bodyPr/>
          <a:lstStyle/>
          <a:p>
            <a:pPr eaLnBrk="1" hangingPunct="1"/>
            <a:r>
              <a:rPr lang="hu-HU" sz="3000" b="1" dirty="0" smtClean="0"/>
              <a:t>Az érettségi osztályzatok vizsgatárgyankénti átlagai (középszint)</a:t>
            </a:r>
          </a:p>
        </p:txBody>
      </p:sp>
      <p:graphicFrame>
        <p:nvGraphicFramePr>
          <p:cNvPr id="126176" name="Group 224"/>
          <p:cNvGraphicFramePr>
            <a:graphicFrameLocks noGrp="1"/>
          </p:cNvGraphicFramePr>
          <p:nvPr>
            <p:ph sz="half" idx="1"/>
          </p:nvPr>
        </p:nvGraphicFramePr>
        <p:xfrm>
          <a:off x="611188" y="1412877"/>
          <a:ext cx="8137274" cy="4035474"/>
        </p:xfrm>
        <a:graphic>
          <a:graphicData uri="http://schemas.openxmlformats.org/drawingml/2006/table">
            <a:tbl>
              <a:tblPr/>
              <a:tblGrid>
                <a:gridCol w="1362697"/>
                <a:gridCol w="997962"/>
                <a:gridCol w="952081"/>
                <a:gridCol w="936104"/>
                <a:gridCol w="936104"/>
                <a:gridCol w="936104"/>
                <a:gridCol w="1080120"/>
                <a:gridCol w="936102"/>
              </a:tblGrid>
              <a:tr h="6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Vizsgatárgy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2001-2003. </a:t>
                      </a:r>
                      <a:r>
                        <a:rPr kumimoji="0" 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átl</a:t>
                      </a: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2008.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2009.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2011.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Magyar nyelv és irodalom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Történelem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Matematika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2,95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2,91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2,94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Angol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Német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Fizika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4,08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Kémia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4,09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4,28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4,00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Biológia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Informatika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5955" name="Text Box 62"/>
          <p:cNvSpPr txBox="1">
            <a:spLocks noChangeArrowheads="1"/>
          </p:cNvSpPr>
          <p:nvPr/>
        </p:nvSpPr>
        <p:spPr bwMode="auto">
          <a:xfrm>
            <a:off x="800242" y="5618829"/>
            <a:ext cx="7705353" cy="6740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solidFill>
                  <a:srgbClr val="FF0000"/>
                </a:solidFill>
                <a:latin typeface="Times New Roman CE" pitchFamily="18" charset="0"/>
              </a:rPr>
              <a:t>A jeles informatika érettségi vizsgájuk alapján </a:t>
            </a:r>
            <a:r>
              <a:rPr lang="hu-HU" sz="1200" b="1" dirty="0" smtClean="0">
                <a:solidFill>
                  <a:srgbClr val="FF0000"/>
                </a:solidFill>
                <a:latin typeface="Times New Roman CE" pitchFamily="18" charset="0"/>
              </a:rPr>
              <a:t>6543</a:t>
            </a:r>
            <a:r>
              <a:rPr lang="hu-HU" b="1" dirty="0" smtClean="0">
                <a:solidFill>
                  <a:srgbClr val="FF0000"/>
                </a:solidFill>
                <a:latin typeface="Times New Roman CE" pitchFamily="18" charset="0"/>
              </a:rPr>
              <a:t>  </a:t>
            </a:r>
            <a:r>
              <a:rPr lang="hu-HU" sz="1200" b="1" dirty="0" smtClean="0">
                <a:solidFill>
                  <a:srgbClr val="FF0000"/>
                </a:solidFill>
                <a:latin typeface="Times New Roman CE" pitchFamily="18" charset="0"/>
              </a:rPr>
              <a:t> </a:t>
            </a:r>
            <a:r>
              <a:rPr lang="hu-HU" sz="1200" b="1" dirty="0">
                <a:solidFill>
                  <a:srgbClr val="FF0000"/>
                </a:solidFill>
                <a:latin typeface="Times New Roman CE" pitchFamily="18" charset="0"/>
              </a:rPr>
              <a:t>6029   </a:t>
            </a:r>
            <a:r>
              <a:rPr lang="hu-HU" sz="1400" b="1" dirty="0">
                <a:solidFill>
                  <a:srgbClr val="FF0000"/>
                </a:solidFill>
                <a:latin typeface="Times New Roman CE" pitchFamily="18" charset="0"/>
              </a:rPr>
              <a:t>5597  </a:t>
            </a:r>
            <a:r>
              <a:rPr lang="hu-HU" sz="1600" b="1" dirty="0" smtClean="0">
                <a:solidFill>
                  <a:srgbClr val="FF0000"/>
                </a:solidFill>
                <a:latin typeface="Times New Roman CE" pitchFamily="18" charset="0"/>
              </a:rPr>
              <a:t>5325  </a:t>
            </a:r>
            <a:r>
              <a:rPr lang="hu-HU" b="1" dirty="0" smtClean="0">
                <a:solidFill>
                  <a:srgbClr val="FF0000"/>
                </a:solidFill>
                <a:latin typeface="Times New Roman CE" pitchFamily="18" charset="0"/>
              </a:rPr>
              <a:t> 5227-en</a:t>
            </a:r>
            <a:endParaRPr lang="hu-HU" b="1" dirty="0">
              <a:solidFill>
                <a:srgbClr val="FF0000"/>
              </a:solidFill>
              <a:latin typeface="Times New Roman CE" pitchFamily="18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solidFill>
                  <a:srgbClr val="FF0000"/>
                </a:solidFill>
                <a:latin typeface="Times New Roman CE" pitchFamily="18" charset="0"/>
              </a:rPr>
              <a:t> kiválthatják  az ECDL bizonyítványt.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569325" cy="863600"/>
          </a:xfrm>
        </p:spPr>
        <p:txBody>
          <a:bodyPr/>
          <a:lstStyle/>
          <a:p>
            <a:pPr eaLnBrk="1" hangingPunct="1"/>
            <a:r>
              <a:rPr lang="hu-HU" sz="3000" b="1" dirty="0" smtClean="0"/>
              <a:t>Vizsgatárgyankénti érettségi átlagok</a:t>
            </a:r>
            <a:br>
              <a:rPr lang="hu-HU" sz="3000" b="1" dirty="0" smtClean="0"/>
            </a:br>
            <a:r>
              <a:rPr lang="hu-HU" sz="3000" b="1" dirty="0" smtClean="0"/>
              <a:t> %-ban (középszint)</a:t>
            </a:r>
          </a:p>
        </p:txBody>
      </p:sp>
      <p:graphicFrame>
        <p:nvGraphicFramePr>
          <p:cNvPr id="36970" name="Group 106"/>
          <p:cNvGraphicFramePr>
            <a:graphicFrameLocks noGrp="1"/>
          </p:cNvGraphicFramePr>
          <p:nvPr>
            <p:ph sz="half" idx="1"/>
          </p:nvPr>
        </p:nvGraphicFramePr>
        <p:xfrm>
          <a:off x="323850" y="1557338"/>
          <a:ext cx="8568952" cy="4172151"/>
        </p:xfrm>
        <a:graphic>
          <a:graphicData uri="http://schemas.openxmlformats.org/drawingml/2006/table">
            <a:tbl>
              <a:tblPr/>
              <a:tblGrid>
                <a:gridCol w="1368154"/>
                <a:gridCol w="792088"/>
                <a:gridCol w="792088"/>
                <a:gridCol w="792088"/>
                <a:gridCol w="792088"/>
                <a:gridCol w="864096"/>
                <a:gridCol w="979203"/>
                <a:gridCol w="2189147"/>
              </a:tblGrid>
              <a:tr h="508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Vizsgatárgy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2008.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2009.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Eltérés (%)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az 5 év átlagához képest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6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Magyar nyelv és irodalom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54,91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56,90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-</a:t>
                      </a:r>
                      <a:r>
                        <a:rPr lang="hu-HU" sz="1600" b="1" i="0" u="none" strike="noStrike" dirty="0" smtClean="0">
                          <a:solidFill>
                            <a:srgbClr val="00B050"/>
                          </a:solidFill>
                          <a:latin typeface="Arial"/>
                        </a:rPr>
                        <a:t>0,24</a:t>
                      </a:r>
                      <a:endParaRPr lang="hu-HU" sz="1600" b="1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8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Történelem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61,58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</a:t>
                      </a:r>
                      <a:r>
                        <a:rPr kumimoji="0" 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kumimoji="0" lang="hu-H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55,98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B050"/>
                          </a:solidFill>
                          <a:latin typeface="Arial"/>
                        </a:rPr>
                        <a:t>-5,03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9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Matematika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46,92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49,76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45,97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47,85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-</a:t>
                      </a:r>
                      <a:r>
                        <a:rPr lang="hu-HU" sz="1600" b="1" i="0" u="none" strike="noStrike" dirty="0" smtClean="0">
                          <a:solidFill>
                            <a:srgbClr val="00B050"/>
                          </a:solidFill>
                          <a:latin typeface="Arial"/>
                        </a:rPr>
                        <a:t>0,348</a:t>
                      </a:r>
                      <a:endParaRPr lang="hu-HU" sz="1600" b="1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6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Angol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61,27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61,65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B050"/>
                          </a:solidFill>
                          <a:latin typeface="Arial"/>
                        </a:rPr>
                        <a:t>-3,53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7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Német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58,93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52,01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0,59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9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Fizika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62,57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64,58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67,22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B050"/>
                          </a:solidFill>
                          <a:latin typeface="Arial"/>
                        </a:rPr>
                        <a:t>4,932</a:t>
                      </a:r>
                      <a:endParaRPr lang="hu-HU" sz="1600" b="1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6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Kémia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70,29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75,47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64,97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-</a:t>
                      </a:r>
                      <a:r>
                        <a:rPr lang="hu-HU" sz="1600" b="1" i="0" u="none" strike="noStrike" dirty="0" smtClean="0">
                          <a:solidFill>
                            <a:srgbClr val="00B050"/>
                          </a:solidFill>
                          <a:latin typeface="Arial"/>
                        </a:rPr>
                        <a:t>1,616</a:t>
                      </a:r>
                      <a:endParaRPr lang="hu-HU" sz="1600" b="1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Biológia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54,36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56,93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61,44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67,30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B050"/>
                          </a:solidFill>
                          <a:latin typeface="Arial"/>
                        </a:rPr>
                        <a:t>9,308</a:t>
                      </a:r>
                      <a:endParaRPr lang="hu-HU" sz="1600" b="1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1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Informatika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58,84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</a:t>
                      </a:r>
                      <a:r>
                        <a:rPr kumimoji="0" lang="hu-H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kumimoji="0" 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-1,09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6968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42988" y="476250"/>
            <a:ext cx="7138987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2000" b="1" dirty="0" smtClean="0"/>
              <a:t>A korábbi vizsgarendszer és a középszintű vizsgák osztályzatainak összehasonlítása</a:t>
            </a:r>
            <a:br>
              <a:rPr lang="hu-HU" sz="2000" b="1" dirty="0" smtClean="0"/>
            </a:br>
            <a:r>
              <a:rPr lang="hu-HU" sz="2000" b="1" dirty="0" smtClean="0"/>
              <a:t> </a:t>
            </a:r>
            <a:r>
              <a:rPr lang="hu-HU" sz="1800" b="1" dirty="0" smtClean="0">
                <a:solidFill>
                  <a:srgbClr val="00FFFF"/>
                </a:solidFill>
              </a:rPr>
              <a:t>korábbi vizsgarendszer</a:t>
            </a:r>
            <a:r>
              <a:rPr lang="hu-HU" sz="1800" b="1" dirty="0" smtClean="0"/>
              <a:t> – </a:t>
            </a:r>
            <a:r>
              <a:rPr lang="hu-HU" sz="1800" b="1" dirty="0" smtClean="0">
                <a:solidFill>
                  <a:srgbClr val="FFFF00"/>
                </a:solidFill>
              </a:rPr>
              <a:t>2009.</a:t>
            </a:r>
            <a:r>
              <a:rPr lang="hu-HU" sz="1800" b="1" dirty="0" smtClean="0"/>
              <a:t> – </a:t>
            </a:r>
            <a:r>
              <a:rPr lang="hu-HU" sz="1800" b="1" dirty="0" smtClean="0">
                <a:solidFill>
                  <a:srgbClr val="FF0000"/>
                </a:solidFill>
              </a:rPr>
              <a:t>2010. </a:t>
            </a:r>
            <a:r>
              <a:rPr lang="hu-HU" sz="1800" b="1" dirty="0" smtClean="0"/>
              <a:t>–</a:t>
            </a:r>
            <a:r>
              <a:rPr lang="hu-HU" sz="1800" b="1" dirty="0" smtClean="0">
                <a:solidFill>
                  <a:srgbClr val="FF0000"/>
                </a:solidFill>
              </a:rPr>
              <a:t> </a:t>
            </a:r>
            <a:r>
              <a:rPr lang="hu-HU" sz="1800" b="1" dirty="0" smtClean="0">
                <a:solidFill>
                  <a:srgbClr val="33CC33"/>
                </a:solidFill>
              </a:rPr>
              <a:t>2011. </a:t>
            </a:r>
            <a:r>
              <a:rPr lang="hu-HU" sz="1800" b="1" dirty="0" smtClean="0"/>
              <a:t>–</a:t>
            </a:r>
            <a:r>
              <a:rPr lang="hu-HU" sz="1800" b="1" dirty="0" smtClean="0">
                <a:solidFill>
                  <a:srgbClr val="33CC33"/>
                </a:solidFill>
              </a:rPr>
              <a:t> </a:t>
            </a:r>
            <a:r>
              <a:rPr lang="hu-HU" sz="1800" b="1" dirty="0" smtClean="0">
                <a:solidFill>
                  <a:srgbClr val="0000FF"/>
                </a:solidFill>
              </a:rPr>
              <a:t>2012. </a:t>
            </a:r>
            <a:r>
              <a:rPr lang="hu-HU" sz="1800" b="1" dirty="0" smtClean="0"/>
              <a:t>–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</a:rPr>
              <a:t> 2013.</a:t>
            </a:r>
            <a:endParaRPr lang="hu-HU" sz="1800" b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462463" y="3941763"/>
          <a:ext cx="4546600" cy="1941512"/>
        </p:xfrm>
        <a:graphic>
          <a:graphicData uri="http://schemas.openxmlformats.org/presentationml/2006/ole">
            <p:oleObj spid="_x0000_s1026" name="Worksheet" r:id="rId4" imgW="4371975" imgH="1867002" progId="Excel.Sheet.8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5288" y="2237686"/>
          <a:ext cx="4283075" cy="2689225"/>
        </p:xfrm>
        <a:graphic>
          <a:graphicData uri="http://schemas.openxmlformats.org/presentationml/2006/ole">
            <p:oleObj spid="_x0000_s1027" name="Worksheet" r:id="rId5" imgW="4248150" imgH="2667000" progId="Excel.Sheet.8">
              <p:embed/>
            </p:oleObj>
          </a:graphicData>
        </a:graphic>
      </p:graphicFrame>
      <p:graphicFrame>
        <p:nvGraphicFramePr>
          <p:cNvPr id="1028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313238" y="2098675"/>
          <a:ext cx="4756150" cy="1793875"/>
        </p:xfrm>
        <a:graphic>
          <a:graphicData uri="http://schemas.openxmlformats.org/presentationml/2006/ole">
            <p:oleObj spid="_x0000_s1028" name="Worksheet" r:id="rId6" imgW="4495759" imgH="1695501" progId="Excel.Sheet.8">
              <p:embed/>
            </p:oleObj>
          </a:graphicData>
        </a:graphic>
      </p:graphicFrame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23850" y="40481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1285875" y="361950"/>
            <a:ext cx="7286625" cy="1411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1800" b="1" dirty="0" smtClean="0"/>
              <a:t>Az összes középszintű vizsgaeredmény megoszlása </a:t>
            </a:r>
            <a:r>
              <a:rPr lang="hu-HU" sz="1800" b="1" dirty="0" smtClean="0">
                <a:solidFill>
                  <a:srgbClr val="FFFF00"/>
                </a:solidFill>
              </a:rPr>
              <a:t>2009</a:t>
            </a:r>
            <a:r>
              <a:rPr lang="hu-HU" sz="1800" b="1" dirty="0" smtClean="0"/>
              <a:t>-ben, </a:t>
            </a:r>
            <a:r>
              <a:rPr lang="hu-HU" sz="1800" b="1" dirty="0" smtClean="0">
                <a:solidFill>
                  <a:srgbClr val="FF0000"/>
                </a:solidFill>
              </a:rPr>
              <a:t>2010</a:t>
            </a:r>
            <a:r>
              <a:rPr lang="hu-HU" sz="1800" b="1" dirty="0" smtClean="0"/>
              <a:t>-ben, </a:t>
            </a:r>
            <a:r>
              <a:rPr lang="hu-HU" sz="1800" b="1" dirty="0" smtClean="0">
                <a:solidFill>
                  <a:srgbClr val="33CC33"/>
                </a:solidFill>
              </a:rPr>
              <a:t>2011</a:t>
            </a:r>
            <a:r>
              <a:rPr lang="hu-HU" sz="1800" b="1" dirty="0" smtClean="0">
                <a:solidFill>
                  <a:schemeClr val="tx1"/>
                </a:solidFill>
              </a:rPr>
              <a:t>-ben, </a:t>
            </a:r>
            <a:r>
              <a:rPr lang="hu-HU" sz="1800" b="1" dirty="0" smtClean="0">
                <a:solidFill>
                  <a:srgbClr val="0000FF"/>
                </a:solidFill>
              </a:rPr>
              <a:t>2012</a:t>
            </a:r>
            <a:r>
              <a:rPr lang="hu-HU" sz="1800" b="1" dirty="0" smtClean="0"/>
              <a:t>-ben és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</a:rPr>
              <a:t>2013</a:t>
            </a:r>
            <a:r>
              <a:rPr lang="hu-HU" sz="1800" b="1" dirty="0" smtClean="0"/>
              <a:t>-ban (mentességek nélkül)</a:t>
            </a: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206375" y="290513"/>
          <a:ext cx="8823325" cy="5649912"/>
        </p:xfrm>
        <a:graphic>
          <a:graphicData uri="http://schemas.openxmlformats.org/presentationml/2006/ole">
            <p:oleObj spid="_x0000_s2050" name="Worksheet" r:id="rId4" imgW="9505950" imgH="60864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9"/>
          <p:cNvSpPr>
            <a:spLocks noGrp="1" noChangeArrowheads="1"/>
          </p:cNvSpPr>
          <p:nvPr>
            <p:ph type="title"/>
          </p:nvPr>
        </p:nvSpPr>
        <p:spPr>
          <a:xfrm>
            <a:off x="785813" y="419100"/>
            <a:ext cx="8143875" cy="1223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1800" b="1" dirty="0" smtClean="0"/>
              <a:t>Az összes emelt szintű vizsgaeredmény megoszlása </a:t>
            </a:r>
            <a:r>
              <a:rPr lang="hu-HU" sz="1800" b="1" dirty="0" smtClean="0">
                <a:solidFill>
                  <a:srgbClr val="FFFF00"/>
                </a:solidFill>
              </a:rPr>
              <a:t>2009</a:t>
            </a:r>
            <a:r>
              <a:rPr lang="hu-HU" sz="1800" b="1" dirty="0" smtClean="0"/>
              <a:t>-ben, </a:t>
            </a:r>
            <a:r>
              <a:rPr lang="hu-HU" sz="1800" b="1" dirty="0" smtClean="0">
                <a:solidFill>
                  <a:srgbClr val="FF0000"/>
                </a:solidFill>
              </a:rPr>
              <a:t>2010</a:t>
            </a:r>
            <a:r>
              <a:rPr lang="hu-HU" sz="1800" b="1" dirty="0" smtClean="0"/>
              <a:t>-ben, </a:t>
            </a:r>
            <a:r>
              <a:rPr lang="hu-HU" sz="1800" b="1" dirty="0" smtClean="0">
                <a:solidFill>
                  <a:srgbClr val="33CC33"/>
                </a:solidFill>
              </a:rPr>
              <a:t>2011</a:t>
            </a:r>
            <a:r>
              <a:rPr lang="hu-HU" sz="1800" b="1" dirty="0" smtClean="0">
                <a:solidFill>
                  <a:schemeClr val="tx1"/>
                </a:solidFill>
              </a:rPr>
              <a:t>-ben, </a:t>
            </a:r>
            <a:r>
              <a:rPr lang="hu-HU" sz="1800" b="1" dirty="0" smtClean="0">
                <a:solidFill>
                  <a:srgbClr val="0000FF"/>
                </a:solidFill>
              </a:rPr>
              <a:t>2012</a:t>
            </a:r>
            <a:r>
              <a:rPr lang="hu-HU" sz="1800" b="1" dirty="0" smtClean="0"/>
              <a:t>-ben és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</a:rPr>
              <a:t>2013</a:t>
            </a:r>
            <a:r>
              <a:rPr lang="hu-HU" sz="1800" b="1" dirty="0" smtClean="0"/>
              <a:t>-ban (mentességek nélkül)</a:t>
            </a: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683568" y="1847391"/>
          <a:ext cx="7691437" cy="3549650"/>
        </p:xfrm>
        <a:graphic>
          <a:graphicData uri="http://schemas.openxmlformats.org/presentationml/2006/ole">
            <p:oleObj spid="_x0000_s3074" name="Worksheet" r:id="rId4" imgW="8029575" imgH="3705149" progId="Excel.Sheet.8">
              <p:embed/>
            </p:oleObj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187450" y="333375"/>
            <a:ext cx="6911975" cy="881063"/>
          </a:xfrm>
        </p:spPr>
        <p:txBody>
          <a:bodyPr/>
          <a:lstStyle/>
          <a:p>
            <a:pPr eaLnBrk="1" hangingPunct="1">
              <a:defRPr/>
            </a:pPr>
            <a:r>
              <a:rPr lang="hu-HU" sz="1800" b="1" dirty="0" smtClean="0"/>
              <a:t>A középszintű </a:t>
            </a:r>
            <a:r>
              <a:rPr lang="hu-HU" sz="1800" b="1" dirty="0" smtClean="0">
                <a:solidFill>
                  <a:schemeClr val="tx1"/>
                </a:solidFill>
              </a:rPr>
              <a:t>vizsgaeredmények</a:t>
            </a:r>
            <a:r>
              <a:rPr lang="hu-HU" sz="1800" b="1" dirty="0" smtClean="0"/>
              <a:t> összehasonlítása </a:t>
            </a:r>
            <a:br>
              <a:rPr lang="hu-HU" sz="1800" b="1" dirty="0" smtClean="0"/>
            </a:br>
            <a:r>
              <a:rPr lang="hu-HU" sz="1800" b="1" dirty="0" smtClean="0">
                <a:solidFill>
                  <a:srgbClr val="00FFFF"/>
                </a:solidFill>
              </a:rPr>
              <a:t>korábbi vizsgarendszer</a:t>
            </a:r>
            <a:r>
              <a:rPr lang="hu-HU" sz="1800" b="1" dirty="0" smtClean="0"/>
              <a:t> – </a:t>
            </a:r>
            <a:r>
              <a:rPr lang="hu-HU" sz="1800" b="1" dirty="0" smtClean="0">
                <a:solidFill>
                  <a:srgbClr val="FFFF00"/>
                </a:solidFill>
              </a:rPr>
              <a:t>2009.</a:t>
            </a:r>
            <a:r>
              <a:rPr lang="hu-HU" sz="1800" b="1" dirty="0" smtClean="0"/>
              <a:t> – </a:t>
            </a:r>
            <a:r>
              <a:rPr lang="hu-HU" sz="1800" b="1" dirty="0" smtClean="0">
                <a:solidFill>
                  <a:srgbClr val="FF0000"/>
                </a:solidFill>
              </a:rPr>
              <a:t>2010. </a:t>
            </a:r>
            <a:r>
              <a:rPr lang="hu-HU" sz="1800" b="1" dirty="0" smtClean="0">
                <a:solidFill>
                  <a:schemeClr val="tx1"/>
                </a:solidFill>
              </a:rPr>
              <a:t>– </a:t>
            </a:r>
            <a:r>
              <a:rPr lang="hu-HU" sz="1800" b="1" dirty="0" smtClean="0">
                <a:solidFill>
                  <a:srgbClr val="33CC33"/>
                </a:solidFill>
              </a:rPr>
              <a:t>2011. </a:t>
            </a:r>
            <a:r>
              <a:rPr lang="hu-HU" sz="1800" b="1" dirty="0" smtClean="0"/>
              <a:t>– </a:t>
            </a:r>
            <a:r>
              <a:rPr lang="hu-HU" sz="1800" b="1" dirty="0" smtClean="0">
                <a:solidFill>
                  <a:srgbClr val="0000FF"/>
                </a:solidFill>
              </a:rPr>
              <a:t>2012. </a:t>
            </a:r>
            <a:r>
              <a:rPr lang="hu-HU" sz="1800" b="1" dirty="0" smtClean="0"/>
              <a:t>–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</a:rPr>
              <a:t>2013.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947988" y="982663"/>
          <a:ext cx="2187575" cy="1509712"/>
        </p:xfrm>
        <a:graphic>
          <a:graphicData uri="http://schemas.openxmlformats.org/presentationml/2006/ole">
            <p:oleObj spid="_x0000_s4098" name="Worksheet" r:id="rId4" imgW="2457450" imgH="1695501" progId="Excel.Sheet.8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395288" y="1125538"/>
          <a:ext cx="2197100" cy="1463675"/>
        </p:xfrm>
        <a:graphic>
          <a:graphicData uri="http://schemas.openxmlformats.org/presentationml/2006/ole">
            <p:oleObj spid="_x0000_s4099" name="Diagram" r:id="rId5" imgW="6096000" imgH="4067175" progId="MSGraph.Chart.8">
              <p:embed followColorScheme="full"/>
            </p:oleObj>
          </a:graphicData>
        </a:graphic>
      </p:graphicFrame>
      <p:graphicFrame>
        <p:nvGraphicFramePr>
          <p:cNvPr id="4100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37138" y="804863"/>
          <a:ext cx="3378200" cy="1865312"/>
        </p:xfrm>
        <a:graphic>
          <a:graphicData uri="http://schemas.openxmlformats.org/presentationml/2006/ole">
            <p:oleObj spid="_x0000_s4100" name="Worksheet" r:id="rId6" imgW="3657600" imgH="2019320" progId="Excel.Sheet.8">
              <p:embed/>
            </p:oleObj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>
            <p:ph sz="quarter" idx="4"/>
          </p:nvPr>
        </p:nvGraphicFramePr>
        <p:xfrm>
          <a:off x="395288" y="2565400"/>
          <a:ext cx="2159000" cy="1439863"/>
        </p:xfrm>
        <a:graphic>
          <a:graphicData uri="http://schemas.openxmlformats.org/presentationml/2006/ole">
            <p:oleObj spid="_x0000_s4101" name="Diagram" r:id="rId7" imgW="6096000" imgH="4067251" progId="MSGraph.Chart.8">
              <p:embed followColorScheme="full"/>
            </p:oleObj>
          </a:graphicData>
        </a:graphic>
      </p:graphicFrame>
      <p:sp>
        <p:nvSpPr>
          <p:cNvPr id="4108" name="Text Box 7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4102" name="Object 9"/>
          <p:cNvGraphicFramePr>
            <a:graphicFrameLocks noChangeAspect="1"/>
          </p:cNvGraphicFramePr>
          <p:nvPr/>
        </p:nvGraphicFramePr>
        <p:xfrm>
          <a:off x="2830513" y="2565400"/>
          <a:ext cx="2441575" cy="1682750"/>
        </p:xfrm>
        <a:graphic>
          <a:graphicData uri="http://schemas.openxmlformats.org/presentationml/2006/ole">
            <p:oleObj spid="_x0000_s4102" name="Worksheet" r:id="rId8" imgW="2447828" imgH="1686072" progId="Excel.Sheet.8">
              <p:embed/>
            </p:oleObj>
          </a:graphicData>
        </a:graphic>
      </p:graphicFrame>
      <p:graphicFrame>
        <p:nvGraphicFramePr>
          <p:cNvPr id="4103" name="Object 10"/>
          <p:cNvGraphicFramePr>
            <a:graphicFrameLocks noChangeAspect="1"/>
          </p:cNvGraphicFramePr>
          <p:nvPr/>
        </p:nvGraphicFramePr>
        <p:xfrm>
          <a:off x="4932363" y="2228850"/>
          <a:ext cx="3662362" cy="2011363"/>
        </p:xfrm>
        <a:graphic>
          <a:graphicData uri="http://schemas.openxmlformats.org/presentationml/2006/ole">
            <p:oleObj spid="_x0000_s4103" name="Worksheet" r:id="rId9" imgW="3667028" imgH="2009892" progId="Excel.Sheet.8">
              <p:embed/>
            </p:oleObj>
          </a:graphicData>
        </a:graphic>
      </p:graphicFrame>
      <p:graphicFrame>
        <p:nvGraphicFramePr>
          <p:cNvPr id="4104" name="Object 11"/>
          <p:cNvGraphicFramePr>
            <a:graphicFrameLocks noChangeAspect="1"/>
          </p:cNvGraphicFramePr>
          <p:nvPr/>
        </p:nvGraphicFramePr>
        <p:xfrm>
          <a:off x="468313" y="4219575"/>
          <a:ext cx="2159000" cy="1439863"/>
        </p:xfrm>
        <a:graphic>
          <a:graphicData uri="http://schemas.openxmlformats.org/presentationml/2006/ole">
            <p:oleObj spid="_x0000_s4104" name="Diagram" r:id="rId10" imgW="6096000" imgH="4067251" progId="MSGraph.Chart.8">
              <p:embed followColorScheme="full"/>
            </p:oleObj>
          </a:graphicData>
        </a:graphic>
      </p:graphicFrame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0" y="1412875"/>
            <a:ext cx="4587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Magyar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2636838"/>
            <a:ext cx="4587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Történelem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0" y="4149725"/>
            <a:ext cx="4587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Matematika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8101013" y="1412875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88001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84768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80817</a:t>
            </a:r>
            <a:endParaRPr lang="hu-HU" sz="14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8101013" y="2852738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84209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80529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77532</a:t>
            </a:r>
            <a:endParaRPr lang="hu-HU" sz="14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8101013" y="4581525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86105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82675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77267</a:t>
            </a:r>
            <a:endParaRPr lang="hu-HU" sz="14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graphicFrame>
        <p:nvGraphicFramePr>
          <p:cNvPr id="4105" name="Object 32"/>
          <p:cNvGraphicFramePr>
            <a:graphicFrameLocks noChangeAspect="1"/>
          </p:cNvGraphicFramePr>
          <p:nvPr/>
        </p:nvGraphicFramePr>
        <p:xfrm>
          <a:off x="2800350" y="4046538"/>
          <a:ext cx="2451100" cy="1685925"/>
        </p:xfrm>
        <a:graphic>
          <a:graphicData uri="http://schemas.openxmlformats.org/presentationml/2006/ole">
            <p:oleObj spid="_x0000_s4105" name="Worksheet" r:id="rId11" imgW="2447828" imgH="1686072" progId="Excel.Sheet.8">
              <p:embed/>
            </p:oleObj>
          </a:graphicData>
        </a:graphic>
      </p:graphicFrame>
      <p:graphicFrame>
        <p:nvGraphicFramePr>
          <p:cNvPr id="4106" name="Object 33"/>
          <p:cNvGraphicFramePr>
            <a:graphicFrameLocks noChangeAspect="1"/>
          </p:cNvGraphicFramePr>
          <p:nvPr/>
        </p:nvGraphicFramePr>
        <p:xfrm>
          <a:off x="4499992" y="3756273"/>
          <a:ext cx="4425950" cy="2089150"/>
        </p:xfrm>
        <a:graphic>
          <a:graphicData uri="http://schemas.openxmlformats.org/presentationml/2006/ole">
            <p:oleObj spid="_x0000_s4106" name="Worksheet" r:id="rId12" imgW="4286250" imgH="201940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j01001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557338"/>
            <a:ext cx="1152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j01208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2565400"/>
            <a:ext cx="1079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116013" y="404813"/>
            <a:ext cx="662463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hu-HU" sz="3000" b="1"/>
              <a:t>A vizsgaszervezés néhány számadata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79388" y="2205038"/>
            <a:ext cx="3168650" cy="8334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rgbClr val="FF0000"/>
                </a:solidFill>
              </a:rPr>
              <a:t>Vizsgatárgyak</a:t>
            </a:r>
          </a:p>
          <a:p>
            <a:pPr algn="ctr">
              <a:spcBef>
                <a:spcPct val="50000"/>
              </a:spcBef>
            </a:pPr>
            <a:r>
              <a:rPr lang="hu-HU" sz="1600" b="1" dirty="0">
                <a:solidFill>
                  <a:srgbClr val="FF0000"/>
                </a:solidFill>
              </a:rPr>
              <a:t>(az idegen nyelvűekkel együtt)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104457" y="1809750"/>
            <a:ext cx="3355975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 dirty="0" smtClean="0">
                <a:solidFill>
                  <a:srgbClr val="FF0000"/>
                </a:solidFill>
              </a:rPr>
              <a:t>Középszint:</a:t>
            </a:r>
            <a:r>
              <a:rPr lang="hu-HU" sz="1100" dirty="0" smtClean="0">
                <a:solidFill>
                  <a:srgbClr val="FF0000"/>
                </a:solidFill>
              </a:rPr>
              <a:t>191</a:t>
            </a:r>
            <a:r>
              <a:rPr lang="hu-HU" sz="1200" dirty="0" smtClean="0">
                <a:solidFill>
                  <a:srgbClr val="FF0000"/>
                </a:solidFill>
              </a:rPr>
              <a:t> </a:t>
            </a:r>
            <a:r>
              <a:rPr lang="hu-HU" sz="1200" b="1" dirty="0">
                <a:solidFill>
                  <a:srgbClr val="FF0000"/>
                </a:solidFill>
              </a:rPr>
              <a:t>196</a:t>
            </a:r>
            <a:r>
              <a:rPr lang="hu-HU" sz="1400" b="1" dirty="0">
                <a:solidFill>
                  <a:srgbClr val="FF0000"/>
                </a:solidFill>
              </a:rPr>
              <a:t> 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600" b="1" dirty="0" smtClean="0">
                <a:solidFill>
                  <a:srgbClr val="FF0000"/>
                </a:solidFill>
              </a:rPr>
              <a:t>191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b="1" dirty="0" smtClean="0">
                <a:solidFill>
                  <a:srgbClr val="FF0000"/>
                </a:solidFill>
              </a:rPr>
              <a:t>181</a:t>
            </a:r>
            <a:r>
              <a:rPr lang="hu-HU" sz="2400" b="1" dirty="0" smtClean="0">
                <a:solidFill>
                  <a:srgbClr val="FF0000"/>
                </a:solidFill>
              </a:rPr>
              <a:t> 182</a:t>
            </a:r>
            <a:endParaRPr lang="hu-HU" sz="1400" b="1" dirty="0">
              <a:solidFill>
                <a:srgbClr val="FF0000"/>
              </a:solidFill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104457" y="2890838"/>
            <a:ext cx="3355975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 dirty="0">
                <a:solidFill>
                  <a:srgbClr val="FF0000"/>
                </a:solidFill>
              </a:rPr>
              <a:t>Emelt szint: </a:t>
            </a:r>
            <a:r>
              <a:rPr lang="hu-HU" sz="1200" dirty="0" smtClean="0">
                <a:solidFill>
                  <a:srgbClr val="FF0000"/>
                </a:solidFill>
              </a:rPr>
              <a:t>87</a:t>
            </a:r>
            <a:r>
              <a:rPr lang="hu-HU" sz="1200" b="1" dirty="0" smtClean="0">
                <a:solidFill>
                  <a:srgbClr val="FF0000"/>
                </a:solidFill>
              </a:rPr>
              <a:t>   </a:t>
            </a:r>
            <a:r>
              <a:rPr lang="hu-HU" sz="1400" b="1" dirty="0">
                <a:solidFill>
                  <a:srgbClr val="FF0000"/>
                </a:solidFill>
              </a:rPr>
              <a:t>89  </a:t>
            </a:r>
            <a:r>
              <a:rPr lang="hu-HU" b="1" dirty="0">
                <a:solidFill>
                  <a:srgbClr val="FF0000"/>
                </a:solidFill>
              </a:rPr>
              <a:t>57   </a:t>
            </a:r>
            <a:r>
              <a:rPr lang="hu-HU" sz="2400" b="1" dirty="0" smtClean="0">
                <a:solidFill>
                  <a:srgbClr val="FF0000"/>
                </a:solidFill>
              </a:rPr>
              <a:t>65  </a:t>
            </a:r>
            <a:r>
              <a:rPr lang="hu-HU" sz="2800" b="1" dirty="0" smtClean="0">
                <a:solidFill>
                  <a:srgbClr val="FF0000"/>
                </a:solidFill>
              </a:rPr>
              <a:t>73</a:t>
            </a:r>
            <a:endParaRPr lang="hu-HU" sz="2400" b="1" dirty="0">
              <a:solidFill>
                <a:srgbClr val="FF0000"/>
              </a:solidFill>
            </a:endParaRPr>
          </a:p>
        </p:txBody>
      </p:sp>
      <p:pic>
        <p:nvPicPr>
          <p:cNvPr id="2356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4511675"/>
            <a:ext cx="10541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611188" y="4365625"/>
            <a:ext cx="2447925" cy="831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rgbClr val="FF0000"/>
                </a:solidFill>
              </a:rPr>
              <a:t>Vizsgák idegen nyelven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4859338" y="3860800"/>
            <a:ext cx="3600450" cy="196977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 dirty="0" smtClean="0">
                <a:solidFill>
                  <a:srgbClr val="FF0000"/>
                </a:solidFill>
              </a:rPr>
              <a:t>Középszinten 19, emelt szinten 11 vizsgatárgyból </a:t>
            </a:r>
            <a:r>
              <a:rPr lang="hu-HU" sz="1600" b="1" dirty="0">
                <a:solidFill>
                  <a:srgbClr val="FF0000"/>
                </a:solidFill>
              </a:rPr>
              <a:t>jelentkeztek idegen nyelven is</a:t>
            </a:r>
          </a:p>
          <a:p>
            <a:pPr algn="ctr">
              <a:spcBef>
                <a:spcPct val="50000"/>
              </a:spcBef>
            </a:pPr>
            <a:r>
              <a:rPr lang="hu-HU" sz="1600" b="1" dirty="0">
                <a:solidFill>
                  <a:srgbClr val="FF0000"/>
                </a:solidFill>
              </a:rPr>
              <a:t>pl.: </a:t>
            </a:r>
            <a:r>
              <a:rPr lang="hu-HU" sz="1600" b="1" dirty="0" smtClean="0">
                <a:solidFill>
                  <a:srgbClr val="FF0000"/>
                </a:solidFill>
              </a:rPr>
              <a:t>középszinten matematika </a:t>
            </a:r>
            <a:r>
              <a:rPr lang="hu-HU" sz="1600" b="1" dirty="0">
                <a:solidFill>
                  <a:srgbClr val="FF0000"/>
                </a:solidFill>
              </a:rPr>
              <a:t>10, történelem 10, földrajz </a:t>
            </a:r>
            <a:r>
              <a:rPr lang="hu-HU" sz="1600" b="1" dirty="0" smtClean="0">
                <a:solidFill>
                  <a:srgbClr val="FF0000"/>
                </a:solidFill>
              </a:rPr>
              <a:t>7, </a:t>
            </a:r>
            <a:r>
              <a:rPr lang="hu-HU" sz="1600" b="1" dirty="0">
                <a:solidFill>
                  <a:srgbClr val="FF0000"/>
                </a:solidFill>
              </a:rPr>
              <a:t>informatika </a:t>
            </a:r>
            <a:r>
              <a:rPr lang="hu-HU" sz="1600" b="1" dirty="0" smtClean="0">
                <a:solidFill>
                  <a:srgbClr val="FF0000"/>
                </a:solidFill>
              </a:rPr>
              <a:t>5, </a:t>
            </a:r>
            <a:r>
              <a:rPr lang="hu-HU" sz="1600" b="1" dirty="0">
                <a:solidFill>
                  <a:srgbClr val="FF0000"/>
                </a:solidFill>
              </a:rPr>
              <a:t>testnevelés 5, biológia </a:t>
            </a:r>
            <a:r>
              <a:rPr lang="hu-HU" sz="1600" b="1" dirty="0" smtClean="0">
                <a:solidFill>
                  <a:srgbClr val="FF0000"/>
                </a:solidFill>
              </a:rPr>
              <a:t>5, </a:t>
            </a:r>
            <a:r>
              <a:rPr lang="hu-HU" sz="1600" b="1" dirty="0">
                <a:solidFill>
                  <a:srgbClr val="FF0000"/>
                </a:solidFill>
              </a:rPr>
              <a:t>fizika 5 idegen nyelven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916238" y="4221163"/>
          <a:ext cx="2535237" cy="1581150"/>
        </p:xfrm>
        <a:graphic>
          <a:graphicData uri="http://schemas.openxmlformats.org/presentationml/2006/ole">
            <p:oleObj spid="_x0000_s5122" name="Worksheet" r:id="rId4" imgW="2466975" imgH="1533347" progId="Excel.Sheet.8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916238" y="1077913"/>
          <a:ext cx="2343150" cy="1444625"/>
        </p:xfrm>
        <a:graphic>
          <a:graphicData uri="http://schemas.openxmlformats.org/presentationml/2006/ole">
            <p:oleObj spid="_x0000_s5123" name="Worksheet" r:id="rId5" imgW="2457582" imgH="1514409" progId="Excel.Sheet.8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95288" y="981075"/>
          <a:ext cx="2197100" cy="1465263"/>
        </p:xfrm>
        <a:graphic>
          <a:graphicData uri="http://schemas.openxmlformats.org/presentationml/2006/ole">
            <p:oleObj spid="_x0000_s5124" name="Diagram" r:id="rId6" imgW="6096000" imgH="4067251" progId="MSGraph.Chart.8">
              <p:embed followColorScheme="full"/>
            </p:oleObj>
          </a:graphicData>
        </a:graphic>
      </p:graphicFrame>
      <p:graphicFrame>
        <p:nvGraphicFramePr>
          <p:cNvPr id="512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84788" y="627063"/>
          <a:ext cx="3187700" cy="2055812"/>
        </p:xfrm>
        <a:graphic>
          <a:graphicData uri="http://schemas.openxmlformats.org/presentationml/2006/ole">
            <p:oleObj spid="_x0000_s5125" name="Worksheet" r:id="rId7" imgW="3648172" imgH="2352568" progId="Excel.Sheet.8">
              <p:embed/>
            </p:oleObj>
          </a:graphicData>
        </a:graphic>
      </p:graphicFrame>
      <p:graphicFrame>
        <p:nvGraphicFramePr>
          <p:cNvPr id="5126" name="Object 7"/>
          <p:cNvGraphicFramePr>
            <a:graphicFrameLocks noChangeAspect="1"/>
          </p:cNvGraphicFramePr>
          <p:nvPr>
            <p:ph sz="quarter" idx="4"/>
          </p:nvPr>
        </p:nvGraphicFramePr>
        <p:xfrm>
          <a:off x="395288" y="2565400"/>
          <a:ext cx="2159000" cy="1439863"/>
        </p:xfrm>
        <a:graphic>
          <a:graphicData uri="http://schemas.openxmlformats.org/presentationml/2006/ole">
            <p:oleObj spid="_x0000_s5126" name="Diagram" r:id="rId8" imgW="6096000" imgH="4067251" progId="MSGraph.Chart.8">
              <p:embed followColorScheme="full"/>
            </p:oleObj>
          </a:graphicData>
        </a:graphic>
      </p:graphicFrame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5127" name="Object 8"/>
          <p:cNvGraphicFramePr>
            <a:graphicFrameLocks noChangeAspect="1"/>
          </p:cNvGraphicFramePr>
          <p:nvPr/>
        </p:nvGraphicFramePr>
        <p:xfrm>
          <a:off x="1617663" y="2579688"/>
          <a:ext cx="4886325" cy="1663700"/>
        </p:xfrm>
        <a:graphic>
          <a:graphicData uri="http://schemas.openxmlformats.org/presentationml/2006/ole">
            <p:oleObj spid="_x0000_s5127" name="Worksheet" r:id="rId9" imgW="4257772" imgH="1343071" progId="Excel.Sheet.8">
              <p:embed/>
            </p:oleObj>
          </a:graphicData>
        </a:graphic>
      </p:graphicFrame>
      <p:graphicFrame>
        <p:nvGraphicFramePr>
          <p:cNvPr id="5128" name="Object 9"/>
          <p:cNvGraphicFramePr>
            <a:graphicFrameLocks noChangeAspect="1"/>
          </p:cNvGraphicFramePr>
          <p:nvPr/>
        </p:nvGraphicFramePr>
        <p:xfrm>
          <a:off x="4932363" y="2138363"/>
          <a:ext cx="3835400" cy="2200275"/>
        </p:xfrm>
        <a:graphic>
          <a:graphicData uri="http://schemas.openxmlformats.org/presentationml/2006/ole">
            <p:oleObj spid="_x0000_s5128" name="Worksheet" r:id="rId10" imgW="4257772" imgH="2438400" progId="Excel.Sheet.8">
              <p:embed/>
            </p:oleObj>
          </a:graphicData>
        </a:graphic>
      </p:graphicFrame>
      <p:graphicFrame>
        <p:nvGraphicFramePr>
          <p:cNvPr id="5129" name="Object 10"/>
          <p:cNvGraphicFramePr>
            <a:graphicFrameLocks noChangeAspect="1"/>
          </p:cNvGraphicFramePr>
          <p:nvPr/>
        </p:nvGraphicFramePr>
        <p:xfrm>
          <a:off x="468313" y="4221163"/>
          <a:ext cx="2159000" cy="1439862"/>
        </p:xfrm>
        <a:graphic>
          <a:graphicData uri="http://schemas.openxmlformats.org/presentationml/2006/ole">
            <p:oleObj spid="_x0000_s5129" name="Diagram" r:id="rId11" imgW="6096000" imgH="4067251" progId="MSGraph.Chart.8">
              <p:embed followColorScheme="full"/>
            </p:oleObj>
          </a:graphicData>
        </a:graphic>
      </p:graphicFrame>
      <p:graphicFrame>
        <p:nvGraphicFramePr>
          <p:cNvPr id="5130" name="Object 11"/>
          <p:cNvGraphicFramePr>
            <a:graphicFrameLocks noChangeAspect="1"/>
          </p:cNvGraphicFramePr>
          <p:nvPr/>
        </p:nvGraphicFramePr>
        <p:xfrm>
          <a:off x="4787900" y="3860800"/>
          <a:ext cx="4230688" cy="2039938"/>
        </p:xfrm>
        <a:graphic>
          <a:graphicData uri="http://schemas.openxmlformats.org/presentationml/2006/ole">
            <p:oleObj spid="_x0000_s5130" name="Worksheet" r:id="rId12" imgW="4267200" imgH="2057603" progId="Excel.Sheet.8">
              <p:embed/>
            </p:oleObj>
          </a:graphicData>
        </a:graphic>
      </p:graphicFrame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0" y="1125538"/>
            <a:ext cx="4587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Angol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0" y="2781300"/>
            <a:ext cx="458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Német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0" y="4149725"/>
            <a:ext cx="4587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Informatika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8316913" y="1268413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56537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</a:rPr>
              <a:t>54945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52264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8316913" y="2924944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24085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</a:rPr>
              <a:t>22280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75000"/>
                  </a:schemeClr>
                </a:solidFill>
              </a:rPr>
              <a:t>19466 </a:t>
            </a:r>
            <a:endParaRPr lang="hu-HU" sz="14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8316913" y="4652963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26460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</a:rPr>
              <a:t>24431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75000"/>
                  </a:schemeClr>
                </a:solidFill>
              </a:rPr>
              <a:t>22322 </a:t>
            </a:r>
            <a:endParaRPr lang="hu-HU" sz="14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187450" y="333375"/>
            <a:ext cx="69119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A középszintű </a:t>
            </a:r>
            <a:r>
              <a:rPr lang="hu-HU" b="1" dirty="0">
                <a:latin typeface="Arial" pitchFamily="34" charset="0"/>
                <a:cs typeface="+mn-cs"/>
              </a:rPr>
              <a:t>vizsgaeredmények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 összehasonlítása </a:t>
            </a:r>
            <a:b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</a:br>
            <a:r>
              <a:rPr lang="hu-HU" b="1" dirty="0">
                <a:solidFill>
                  <a:srgbClr val="00FFFF"/>
                </a:solidFill>
                <a:latin typeface="Arial" pitchFamily="34" charset="0"/>
                <a:cs typeface="+mn-cs"/>
              </a:rPr>
              <a:t>korábbi vizsgarendszer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 – </a:t>
            </a:r>
            <a:r>
              <a:rPr lang="hu-HU" b="1" dirty="0" smtClean="0">
                <a:solidFill>
                  <a:srgbClr val="FFFF00"/>
                </a:solidFill>
                <a:latin typeface="Arial" pitchFamily="34" charset="0"/>
                <a:cs typeface="+mn-cs"/>
              </a:rPr>
              <a:t>2009.</a:t>
            </a:r>
            <a:r>
              <a:rPr lang="hu-HU" b="1" dirty="0" smtClean="0">
                <a:solidFill>
                  <a:schemeClr val="tx2"/>
                </a:solidFill>
                <a:latin typeface="Arial" pitchFamily="34" charset="0"/>
                <a:cs typeface="+mn-cs"/>
              </a:rPr>
              <a:t> 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2010. </a:t>
            </a:r>
            <a:r>
              <a:rPr lang="hu-HU" b="1" dirty="0"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2011. 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2012. </a:t>
            </a:r>
            <a:r>
              <a:rPr lang="hu-HU" b="1" dirty="0"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+mn-cs"/>
              </a:rPr>
              <a:t>2013.</a:t>
            </a:r>
            <a:endParaRPr lang="hu-HU" b="1" dirty="0">
              <a:solidFill>
                <a:srgbClr val="0000FF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051050" y="4232275"/>
          <a:ext cx="3836988" cy="1916113"/>
        </p:xfrm>
        <a:graphic>
          <a:graphicData uri="http://schemas.openxmlformats.org/presentationml/2006/ole">
            <p:oleObj spid="_x0000_s6146" name="Worksheet" r:id="rId4" imgW="3657600" imgH="1828800" progId="Excel.Sheet.8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492375" y="981075"/>
          <a:ext cx="2840038" cy="1763713"/>
        </p:xfrm>
        <a:graphic>
          <a:graphicData uri="http://schemas.openxmlformats.org/presentationml/2006/ole">
            <p:oleObj spid="_x0000_s6147" name="Worksheet" r:id="rId5" imgW="2438400" imgH="1514409" progId="Excel.Sheet.8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8313" y="1125538"/>
          <a:ext cx="2197100" cy="1463675"/>
        </p:xfrm>
        <a:graphic>
          <a:graphicData uri="http://schemas.openxmlformats.org/presentationml/2006/ole">
            <p:oleObj spid="_x0000_s6148" name="Diagram" r:id="rId6" imgW="6096000" imgH="4067251" progId="MSGraph.Chart.8">
              <p:embed followColorScheme="full"/>
            </p:oleObj>
          </a:graphicData>
        </a:graphic>
      </p:graphicFrame>
      <p:graphicFrame>
        <p:nvGraphicFramePr>
          <p:cNvPr id="614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29213" y="765175"/>
          <a:ext cx="3273425" cy="1958975"/>
        </p:xfrm>
        <a:graphic>
          <a:graphicData uri="http://schemas.openxmlformats.org/presentationml/2006/ole">
            <p:oleObj spid="_x0000_s6149" name="Worksheet" r:id="rId7" imgW="3676650" imgH="2200250" progId="Excel.Sheet.8">
              <p:embed/>
            </p:oleObj>
          </a:graphicData>
        </a:graphic>
      </p:graphicFrame>
      <p:graphicFrame>
        <p:nvGraphicFramePr>
          <p:cNvPr id="6150" name="Object 7"/>
          <p:cNvGraphicFramePr>
            <a:graphicFrameLocks noChangeAspect="1"/>
          </p:cNvGraphicFramePr>
          <p:nvPr>
            <p:ph sz="quarter" idx="4"/>
          </p:nvPr>
        </p:nvGraphicFramePr>
        <p:xfrm>
          <a:off x="395288" y="2708275"/>
          <a:ext cx="2159000" cy="1439863"/>
        </p:xfrm>
        <a:graphic>
          <a:graphicData uri="http://schemas.openxmlformats.org/presentationml/2006/ole">
            <p:oleObj spid="_x0000_s6150" name="Diagram" r:id="rId8" imgW="6096000" imgH="4067251" progId="MSGraph.Chart.8">
              <p:embed followColorScheme="full"/>
            </p:oleObj>
          </a:graphicData>
        </a:graphic>
      </p:graphicFrame>
      <p:sp>
        <p:nvSpPr>
          <p:cNvPr id="6155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6151" name="Object 8"/>
          <p:cNvGraphicFramePr>
            <a:graphicFrameLocks noChangeAspect="1"/>
          </p:cNvGraphicFramePr>
          <p:nvPr/>
        </p:nvGraphicFramePr>
        <p:xfrm>
          <a:off x="2843213" y="2489200"/>
          <a:ext cx="2474912" cy="1839913"/>
        </p:xfrm>
        <a:graphic>
          <a:graphicData uri="http://schemas.openxmlformats.org/presentationml/2006/ole">
            <p:oleObj spid="_x0000_s6151" name="Worksheet" r:id="rId9" imgW="2438400" imgH="1809618" progId="Excel.Sheet.8">
              <p:embed/>
            </p:oleObj>
          </a:graphicData>
        </a:graphic>
      </p:graphicFrame>
      <p:graphicFrame>
        <p:nvGraphicFramePr>
          <p:cNvPr id="6152" name="Object 9"/>
          <p:cNvGraphicFramePr>
            <a:graphicFrameLocks noChangeAspect="1"/>
          </p:cNvGraphicFramePr>
          <p:nvPr/>
        </p:nvGraphicFramePr>
        <p:xfrm>
          <a:off x="4932363" y="2349500"/>
          <a:ext cx="3775075" cy="1884363"/>
        </p:xfrm>
        <a:graphic>
          <a:graphicData uri="http://schemas.openxmlformats.org/presentationml/2006/ole">
            <p:oleObj spid="_x0000_s6152" name="Worksheet" r:id="rId10" imgW="4276628" imgH="2133763" progId="Excel.Sheet.8">
              <p:embed/>
            </p:oleObj>
          </a:graphicData>
        </a:graphic>
      </p:graphicFrame>
      <p:graphicFrame>
        <p:nvGraphicFramePr>
          <p:cNvPr id="6153" name="Object 10"/>
          <p:cNvGraphicFramePr>
            <a:graphicFrameLocks noChangeAspect="1"/>
          </p:cNvGraphicFramePr>
          <p:nvPr/>
        </p:nvGraphicFramePr>
        <p:xfrm>
          <a:off x="468313" y="4437063"/>
          <a:ext cx="2159000" cy="1439862"/>
        </p:xfrm>
        <a:graphic>
          <a:graphicData uri="http://schemas.openxmlformats.org/presentationml/2006/ole">
            <p:oleObj spid="_x0000_s6153" name="Diagram" r:id="rId11" imgW="6096000" imgH="4067251" progId="MSGraph.Chart.8">
              <p:embed followColorScheme="full"/>
            </p:oleObj>
          </a:graphicData>
        </a:graphic>
      </p:graphicFrame>
      <p:graphicFrame>
        <p:nvGraphicFramePr>
          <p:cNvPr id="6154" name="Object 11"/>
          <p:cNvGraphicFramePr>
            <a:graphicFrameLocks noChangeAspect="1"/>
          </p:cNvGraphicFramePr>
          <p:nvPr/>
        </p:nvGraphicFramePr>
        <p:xfrm>
          <a:off x="4802188" y="3987800"/>
          <a:ext cx="4122737" cy="2193925"/>
        </p:xfrm>
        <a:graphic>
          <a:graphicData uri="http://schemas.openxmlformats.org/presentationml/2006/ole">
            <p:oleObj spid="_x0000_s6154" name="Worksheet" r:id="rId12" imgW="4295811" imgH="2285919" progId="Excel.Sheet.8">
              <p:embed/>
            </p:oleObj>
          </a:graphicData>
        </a:graphic>
      </p:graphicFrame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0" y="1268413"/>
            <a:ext cx="4587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Biológia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0" y="2852738"/>
            <a:ext cx="458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Fizika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0" y="4508500"/>
            <a:ext cx="4587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Kémia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8316913" y="1341438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10435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  </a:t>
            </a:r>
            <a:r>
              <a:rPr lang="hu-HU" sz="1400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9855</a:t>
            </a:r>
          </a:p>
          <a:p>
            <a:pPr algn="ctr"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9056</a:t>
            </a:r>
            <a:endParaRPr lang="hu-HU" sz="14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8316913" y="3141663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4517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4313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3790</a:t>
            </a:r>
            <a:endParaRPr lang="hu-HU" sz="14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8316913" y="4868863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3029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2712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1234</a:t>
            </a:r>
            <a:endParaRPr lang="hu-HU" sz="14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1116013" y="476250"/>
            <a:ext cx="69119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A középszintű </a:t>
            </a:r>
            <a:r>
              <a:rPr lang="hu-HU" b="1" dirty="0">
                <a:latin typeface="Arial" pitchFamily="34" charset="0"/>
                <a:cs typeface="+mn-cs"/>
              </a:rPr>
              <a:t>vizsgaeredmények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 összehasonlítása </a:t>
            </a:r>
            <a:b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</a:br>
            <a:r>
              <a:rPr lang="hu-HU" b="1" dirty="0">
                <a:solidFill>
                  <a:srgbClr val="00FFFF"/>
                </a:solidFill>
                <a:latin typeface="Arial" pitchFamily="34" charset="0"/>
                <a:cs typeface="+mn-cs"/>
              </a:rPr>
              <a:t>korábbi vizsgarendszer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 – </a:t>
            </a:r>
            <a:r>
              <a:rPr lang="hu-HU" b="1" dirty="0" smtClean="0">
                <a:solidFill>
                  <a:srgbClr val="FFFF00"/>
                </a:solidFill>
                <a:latin typeface="Arial" pitchFamily="34" charset="0"/>
                <a:cs typeface="+mn-cs"/>
              </a:rPr>
              <a:t>2009.</a:t>
            </a:r>
            <a:r>
              <a:rPr lang="hu-HU" b="1" dirty="0" smtClean="0">
                <a:solidFill>
                  <a:schemeClr val="tx2"/>
                </a:solidFill>
                <a:latin typeface="Arial" pitchFamily="34" charset="0"/>
                <a:cs typeface="+mn-cs"/>
              </a:rPr>
              <a:t> 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2010. </a:t>
            </a:r>
            <a:r>
              <a:rPr lang="hu-HU" b="1" dirty="0"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2011. 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2012. </a:t>
            </a:r>
            <a:r>
              <a:rPr lang="hu-HU" b="1" dirty="0"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+mn-cs"/>
              </a:rPr>
              <a:t>2013.</a:t>
            </a:r>
            <a:endParaRPr lang="hu-HU" b="1" dirty="0">
              <a:solidFill>
                <a:srgbClr val="0000FF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497887" cy="922338"/>
          </a:xfrm>
        </p:spPr>
        <p:txBody>
          <a:bodyPr/>
          <a:lstStyle/>
          <a:p>
            <a:pPr eaLnBrk="1" hangingPunct="1"/>
            <a:r>
              <a:rPr lang="hu-HU" sz="2000" dirty="0" smtClean="0"/>
              <a:t>Az egyes vizsgázói rétegek átlageredményeinek összehasonlítása %-ban, középszinten  </a:t>
            </a:r>
            <a:r>
              <a:rPr lang="hu-HU" sz="1200" dirty="0" smtClean="0"/>
              <a:t>2011. </a:t>
            </a:r>
            <a:r>
              <a:rPr lang="hu-HU" sz="1800" dirty="0" smtClean="0"/>
              <a:t>- </a:t>
            </a:r>
            <a:r>
              <a:rPr lang="hu-HU" sz="1400" dirty="0" smtClean="0"/>
              <a:t>2012. – </a:t>
            </a:r>
            <a:r>
              <a:rPr lang="hu-HU" sz="1600" b="1" dirty="0" smtClean="0"/>
              <a:t>2013</a:t>
            </a:r>
            <a:r>
              <a:rPr lang="hu-HU" sz="1800" b="1" dirty="0" smtClean="0"/>
              <a:t>.</a:t>
            </a:r>
            <a:endParaRPr lang="hu-HU" sz="18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53703" name="Group 103"/>
          <p:cNvGraphicFramePr>
            <a:graphicFrameLocks noGrp="1"/>
          </p:cNvGraphicFramePr>
          <p:nvPr>
            <p:ph sz="half" idx="1"/>
          </p:nvPr>
        </p:nvGraphicFramePr>
        <p:xfrm>
          <a:off x="439962" y="849994"/>
          <a:ext cx="8280598" cy="5221159"/>
        </p:xfrm>
        <a:graphic>
          <a:graphicData uri="http://schemas.openxmlformats.org/drawingml/2006/table">
            <a:tbl>
              <a:tblPr/>
              <a:tblGrid>
                <a:gridCol w="1223814"/>
                <a:gridCol w="1224136"/>
                <a:gridCol w="1296144"/>
                <a:gridCol w="1468064"/>
                <a:gridCol w="1556272"/>
                <a:gridCol w="1512168"/>
              </a:tblGrid>
              <a:tr h="288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Vizsgatárgy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Összes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Gimnázium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Szakközép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Felnőttoktatás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Tanulói </a:t>
                      </a:r>
                      <a:r>
                        <a:rPr lang="hu-HU" sz="1200" b="1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jv</a:t>
                      </a: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. kívül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40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Magyar nyelv és irodalom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59,17 , 56,90 </a:t>
                      </a:r>
                      <a:r>
                        <a:rPr lang="hu-HU" sz="1400" b="1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57,50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69,63, 67,53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67,86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51,92, 49,44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50,41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47,64, 45,27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46,16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54,78, 54,44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52,66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0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Történelem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63,35, 59,03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55,98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72,35, 68,50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65,14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57,46, 52,67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49,56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54,21, 50,56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48,29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66,62, </a:t>
                      </a:r>
                      <a:r>
                        <a:rPr lang="hu-HU" sz="1200" b="1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62</a:t>
                      </a: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,84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60,37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75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Matematika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47,85, 49,19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47,59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58,13,</a:t>
                      </a:r>
                      <a:r>
                        <a:rPr lang="hu-HU" sz="1200" b="1" kern="1200" baseline="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59,67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57,77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41,65, 42,81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41,61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32,77, 34,80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34,30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50,57, 48,49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46,99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7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Angol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60,19, 59,43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58,01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73,16, 72,83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70,96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5 2,50, 51,77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51,25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40,56, 39,99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40,58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62,68, 57,50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51,72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Német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52,01, 59,91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57,66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66,83, 73,63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72,97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43,93, 52,85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49,29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36,58, 43,72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40,68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51,79, 54,00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50,20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0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Fizika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64,58     </a:t>
                      </a: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67,22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69,52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76,46, 72,75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76,30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53,84, 52,98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58,05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48,71, 47,87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57,24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69,11, 66,23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70,11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Kémia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75,47     </a:t>
                      </a: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68,42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67,28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73,13, 68,80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73,35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53,15</a:t>
                      </a: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, </a:t>
                      </a: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49,81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59,42</a:t>
                      </a:r>
                      <a:endParaRPr lang="hu-HU" sz="1200" b="1" kern="1200" dirty="0" smtClean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49,78, 43,37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48,91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68,54, 71,45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66,00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40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Biológia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56,93     </a:t>
                      </a: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61,44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67,30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70,73, 67,49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73,48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53,63, 50,45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62,94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54,61, 52,42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62,31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71,66, 70,46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76,29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Informatika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58,84     </a:t>
                      </a: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58,14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57,</a:t>
                      </a:r>
                      <a:r>
                        <a:rPr lang="hu-HU" sz="1400" b="1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57</a:t>
                      </a:r>
                      <a:endParaRPr lang="hu-HU" sz="1400" b="1" kern="1200" dirty="0" smtClean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67,33, 69,35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67,51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54,59, 56,95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53,50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42,13, 44,62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42,18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63,62, 66,91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65,58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7970" name="Text Box 3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351837" cy="993775"/>
          </a:xfrm>
        </p:spPr>
        <p:txBody>
          <a:bodyPr/>
          <a:lstStyle/>
          <a:p>
            <a:pPr eaLnBrk="1" hangingPunct="1"/>
            <a:r>
              <a:rPr lang="hu-HU" sz="2000" dirty="0" smtClean="0"/>
              <a:t>Az egyes vizsgázói rétegek átlageredményeinek összehasonlítása </a:t>
            </a:r>
            <a:br>
              <a:rPr lang="hu-HU" sz="2000" dirty="0" smtClean="0"/>
            </a:br>
            <a:r>
              <a:rPr lang="hu-HU" sz="2000" dirty="0" smtClean="0"/>
              <a:t>%-ban, emelt szinten </a:t>
            </a:r>
            <a:r>
              <a:rPr lang="hu-HU" sz="1200" dirty="0" smtClean="0"/>
              <a:t>2011. – 2012</a:t>
            </a:r>
            <a:r>
              <a:rPr lang="hu-HU" sz="1400" dirty="0" smtClean="0"/>
              <a:t>. – </a:t>
            </a:r>
            <a:r>
              <a:rPr lang="hu-HU" sz="1400" b="1" dirty="0" smtClean="0"/>
              <a:t>2013.</a:t>
            </a:r>
            <a:endParaRPr lang="hu-HU" sz="1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27251" name="Group 275"/>
          <p:cNvGraphicFramePr>
            <a:graphicFrameLocks noGrp="1"/>
          </p:cNvGraphicFramePr>
          <p:nvPr>
            <p:ph sz="half" idx="1"/>
          </p:nvPr>
        </p:nvGraphicFramePr>
        <p:xfrm>
          <a:off x="251520" y="836712"/>
          <a:ext cx="8614742" cy="5194436"/>
        </p:xfrm>
        <a:graphic>
          <a:graphicData uri="http://schemas.openxmlformats.org/drawingml/2006/table">
            <a:tbl>
              <a:tblPr/>
              <a:tblGrid>
                <a:gridCol w="1177407"/>
                <a:gridCol w="1472739"/>
                <a:gridCol w="1472739"/>
                <a:gridCol w="1472739"/>
                <a:gridCol w="1472739"/>
                <a:gridCol w="1546379"/>
              </a:tblGrid>
              <a:tr h="344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Vizsgatárgy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Összes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Gimnázium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Szakközép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Felnőttoktatás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Tanulói </a:t>
                      </a:r>
                      <a:r>
                        <a:rPr kumimoji="0" lang="hu-H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jv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. kívül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65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Magyar nyelv és irodalom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62,12, 62,14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61,93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4,78, 64,44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65,03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53,77, 53,05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53,63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40,</a:t>
                      </a:r>
                      <a:r>
                        <a:rPr lang="hu-HU" sz="1200" b="1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40</a:t>
                      </a: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, 61,08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54,85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58,53, 59,13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53,86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Történelem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70,99, 63,55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67,95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73,50, 65,67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70,51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64,</a:t>
                      </a:r>
                      <a:r>
                        <a:rPr lang="hu-HU" sz="1200" b="1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64</a:t>
                      </a: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, 57,08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62,87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63,81, 51,31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56,91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64,76, 57,81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58,96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Matematika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72,80, 71,15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61,88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76,16, 74,42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63,88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61,87, 60,97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53,19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40,60, 42,25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42,40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55,50, 53,40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46,43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Angol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68,66, 69,56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71,28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71,14,</a:t>
                      </a:r>
                      <a:r>
                        <a:rPr lang="hu-HU" sz="1200" b="1" kern="1200" baseline="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71,97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73,10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64,26, 64,76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67,70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68,28, 64,34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59,58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69,72, 69,85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69,64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Német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66,79, 67,63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67,25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70,17, 70,32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69,55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62,43, 63,58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63,44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60,00, 64,23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63,00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68,95, 68,50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64,29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728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Fizika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71,33, 69,47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65,35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74,02, 72,57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67,97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67,20, 59,31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54,47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57,50,</a:t>
                      </a:r>
                      <a:r>
                        <a:rPr lang="hu-HU" sz="1200" b="1" kern="1200" baseline="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hu-HU" sz="1200" b="1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50</a:t>
                      </a: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,</a:t>
                      </a:r>
                      <a:r>
                        <a:rPr lang="hu-HU" sz="1200" b="1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50</a:t>
                      </a:r>
                      <a:endParaRPr lang="hu-HU" sz="1200" b="1" kern="1200" dirty="0" smtClean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51,86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57,62, 54,51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56,27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Kémia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74,32, 64,22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60,20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77,15, 66,65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62,41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72,17, 61,08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53,00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68,33, 53,86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61,17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66,03 </a:t>
                      </a: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57,01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54,84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Biológia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67,89, 61,10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65,17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69,72, 62,04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66,46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54,87, 47,58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49,86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57,19, 58,63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55,17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65,40. 61,05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63,96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Informatika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61,20, 65,25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67,47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65,16, 69,46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70,96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60,55, 63,99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66,80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51,70, 40,36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54,79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54,78, 59,60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59,71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8994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23850" y="0"/>
            <a:ext cx="8640763" cy="863600"/>
          </a:xfrm>
        </p:spPr>
        <p:txBody>
          <a:bodyPr/>
          <a:lstStyle/>
          <a:p>
            <a:pPr eaLnBrk="1" hangingPunct="1">
              <a:defRPr/>
            </a:pPr>
            <a:r>
              <a:rPr lang="hu-HU" sz="1600" b="1" dirty="0" smtClean="0"/>
              <a:t>A gimnáziumi és a szakközépiskolai tanulók középszintű </a:t>
            </a:r>
            <a:br>
              <a:rPr lang="hu-HU" sz="1600" b="1" dirty="0" smtClean="0"/>
            </a:br>
            <a:r>
              <a:rPr lang="hu-HU" sz="1600" b="1" dirty="0" smtClean="0"/>
              <a:t>eredményeinek  összehasonlítása </a:t>
            </a:r>
            <a:r>
              <a:rPr lang="hu-HU" sz="1800" b="1" dirty="0" smtClean="0">
                <a:solidFill>
                  <a:srgbClr val="33CC33"/>
                </a:solidFill>
              </a:rPr>
              <a:t>2011.</a:t>
            </a:r>
            <a:r>
              <a:rPr lang="hu-HU" sz="1800" b="1" dirty="0" smtClean="0">
                <a:solidFill>
                  <a:schemeClr val="tx1"/>
                </a:solidFill>
              </a:rPr>
              <a:t> – </a:t>
            </a:r>
            <a:r>
              <a:rPr lang="hu-HU" sz="1800" b="1" dirty="0" smtClean="0">
                <a:solidFill>
                  <a:srgbClr val="0000FF"/>
                </a:solidFill>
              </a:rPr>
              <a:t>2012. -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</a:rPr>
              <a:t>2013</a:t>
            </a:r>
            <a:r>
              <a:rPr lang="hu-HU" sz="18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hu-HU" sz="1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170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27550" y="2344738"/>
          <a:ext cx="4354513" cy="2182812"/>
        </p:xfrm>
        <a:graphic>
          <a:graphicData uri="http://schemas.openxmlformats.org/presentationml/2006/ole">
            <p:oleObj spid="_x0000_s7170" name="Worksheet" r:id="rId4" imgW="4257772" imgH="2133763" progId="Excel.Sheet.8">
              <p:embed/>
            </p:oleObj>
          </a:graphicData>
        </a:graphic>
      </p:graphicFrame>
      <p:graphicFrame>
        <p:nvGraphicFramePr>
          <p:cNvPr id="7171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4213" y="4048125"/>
          <a:ext cx="4310062" cy="2303463"/>
        </p:xfrm>
        <a:graphic>
          <a:graphicData uri="http://schemas.openxmlformats.org/presentationml/2006/ole">
            <p:oleObj spid="_x0000_s7171" name="Worksheet" r:id="rId5" imgW="4276725" imgH="2286000" progId="Excel.Sheet.8">
              <p:embed/>
            </p:oleObj>
          </a:graphicData>
        </a:graphic>
      </p:graphicFrame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769938" y="2276475"/>
          <a:ext cx="4129087" cy="2378075"/>
        </p:xfrm>
        <a:graphic>
          <a:graphicData uri="http://schemas.openxmlformats.org/presentationml/2006/ole">
            <p:oleObj spid="_x0000_s7172" name="Worksheet" r:id="rId6" imgW="4295811" imgH="2476439" progId="Excel.Sheet.8">
              <p:embed/>
            </p:oleObj>
          </a:graphicData>
        </a:graphic>
      </p:graphicFrame>
      <p:graphicFrame>
        <p:nvGraphicFramePr>
          <p:cNvPr id="7173" name="Object 8"/>
          <p:cNvGraphicFramePr>
            <a:graphicFrameLocks noChangeAspect="1"/>
          </p:cNvGraphicFramePr>
          <p:nvPr/>
        </p:nvGraphicFramePr>
        <p:xfrm>
          <a:off x="4643438" y="4148138"/>
          <a:ext cx="4219575" cy="2190750"/>
        </p:xfrm>
        <a:graphic>
          <a:graphicData uri="http://schemas.openxmlformats.org/presentationml/2006/ole">
            <p:oleObj spid="_x0000_s7173" name="Worksheet" r:id="rId7" imgW="4267200" imgH="2219350" progId="Excel.Sheet.8">
              <p:embed/>
            </p:oleObj>
          </a:graphicData>
        </a:graphic>
      </p:graphicFrame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250825" y="1124744"/>
            <a:ext cx="4318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/>
              <a:t>Mindenki</a:t>
            </a:r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250825" y="3068638"/>
            <a:ext cx="4318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/>
              <a:t>Gimnázium</a:t>
            </a:r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179388" y="4797425"/>
            <a:ext cx="800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/>
              <a:t>Szakközép-</a:t>
            </a:r>
          </a:p>
          <a:p>
            <a:pPr algn="ctr">
              <a:spcBef>
                <a:spcPct val="50000"/>
              </a:spcBef>
            </a:pPr>
            <a:r>
              <a:rPr lang="hu-HU" sz="1600" b="1"/>
              <a:t>iskola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835150" y="83661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/>
              <a:t>Történelem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6156176" y="836712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Matematika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835150" y="2708275"/>
            <a:ext cx="2232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34774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hu-HU" sz="1400" b="1" dirty="0" smtClean="0">
                <a:cs typeface="+mn-cs"/>
              </a:rPr>
              <a:t>– 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33188</a:t>
            </a:r>
            <a:r>
              <a:rPr lang="hu-HU" sz="1400" b="1" dirty="0" smtClean="0"/>
              <a:t> –</a:t>
            </a:r>
            <a:r>
              <a:rPr lang="hu-HU" sz="1400" dirty="0" smtClean="0"/>
              <a:t>32331 </a:t>
            </a:r>
            <a:r>
              <a:rPr lang="hu-HU" sz="1400" b="1" dirty="0" smtClean="0">
                <a:cs typeface="+mn-cs"/>
              </a:rPr>
              <a:t> </a:t>
            </a:r>
            <a:endParaRPr lang="hu-HU" sz="1400" b="1" dirty="0">
              <a:cs typeface="+mn-cs"/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5580112" y="2708920"/>
            <a:ext cx="2232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36300</a:t>
            </a:r>
            <a:r>
              <a:rPr lang="hu-HU" sz="1400" b="1" dirty="0" smtClean="0">
                <a:solidFill>
                  <a:srgbClr val="33CC33"/>
                </a:solidFill>
              </a:rPr>
              <a:t> – </a:t>
            </a:r>
            <a:r>
              <a:rPr lang="hu-HU" sz="1400" b="1" dirty="0" smtClean="0">
                <a:solidFill>
                  <a:srgbClr val="0000FF"/>
                </a:solidFill>
              </a:rPr>
              <a:t>34761</a:t>
            </a:r>
            <a:r>
              <a:rPr lang="hu-HU" sz="1400" b="1" dirty="0" smtClean="0"/>
              <a:t> – </a:t>
            </a:r>
            <a:r>
              <a:rPr lang="hu-HU" sz="1400" dirty="0" smtClean="0"/>
              <a:t>32558 </a:t>
            </a:r>
            <a:endParaRPr lang="hu-HU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908175" y="4437063"/>
            <a:ext cx="2232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36924 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– 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35711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 –</a:t>
            </a:r>
            <a:r>
              <a:rPr lang="hu-HU" sz="1400" dirty="0" smtClean="0"/>
              <a:t>33813 </a:t>
            </a:r>
            <a:endParaRPr lang="hu-HU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5867400" y="4437063"/>
            <a:ext cx="2305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36048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 – 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34837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 –</a:t>
            </a:r>
            <a:r>
              <a:rPr lang="hu-HU" sz="1400" dirty="0" smtClean="0"/>
              <a:t>32525 </a:t>
            </a:r>
            <a:endParaRPr lang="hu-HU" sz="1400" b="1" dirty="0">
              <a:solidFill>
                <a:srgbClr val="0000FF"/>
              </a:solidFill>
              <a:cs typeface="+mn-cs"/>
            </a:endParaRPr>
          </a:p>
        </p:txBody>
      </p:sp>
      <p:graphicFrame>
        <p:nvGraphicFramePr>
          <p:cNvPr id="7174" name="Object 30"/>
          <p:cNvGraphicFramePr>
            <a:graphicFrameLocks noChangeAspect="1"/>
          </p:cNvGraphicFramePr>
          <p:nvPr/>
        </p:nvGraphicFramePr>
        <p:xfrm>
          <a:off x="684213" y="333375"/>
          <a:ext cx="4310062" cy="2352675"/>
        </p:xfrm>
        <a:graphic>
          <a:graphicData uri="http://schemas.openxmlformats.org/presentationml/2006/ole">
            <p:oleObj spid="_x0000_s7174" name="Worksheet" r:id="rId8" imgW="4295775" imgH="2343302" progId="Excel.Sheet.8">
              <p:embed/>
            </p:oleObj>
          </a:graphicData>
        </a:graphic>
      </p:graphicFrame>
      <p:graphicFrame>
        <p:nvGraphicFramePr>
          <p:cNvPr id="7175" name="Object 33"/>
          <p:cNvGraphicFramePr>
            <a:graphicFrameLocks noGrp="1" noChangeAspect="1"/>
          </p:cNvGraphicFramePr>
          <p:nvPr/>
        </p:nvGraphicFramePr>
        <p:xfrm>
          <a:off x="4500563" y="404813"/>
          <a:ext cx="4341812" cy="2214562"/>
        </p:xfrm>
        <a:graphic>
          <a:graphicData uri="http://schemas.openxmlformats.org/presentationml/2006/ole">
            <p:oleObj spid="_x0000_s7175" name="Worksheet" r:id="rId9" imgW="4295775" imgH="219090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18"/>
          <p:cNvSpPr>
            <a:spLocks noGrp="1" noChangeArrowheads="1"/>
          </p:cNvSpPr>
          <p:nvPr>
            <p:ph type="title" sz="quarter"/>
          </p:nvPr>
        </p:nvSpPr>
        <p:spPr>
          <a:xfrm>
            <a:off x="179388" y="115888"/>
            <a:ext cx="8856662" cy="865187"/>
          </a:xfrm>
        </p:spPr>
        <p:txBody>
          <a:bodyPr/>
          <a:lstStyle/>
          <a:p>
            <a:pPr eaLnBrk="1" hangingPunct="1">
              <a:defRPr/>
            </a:pPr>
            <a:r>
              <a:rPr lang="hu-HU" sz="2000" b="1" dirty="0" smtClean="0"/>
              <a:t>A gimnáziumi és a szakközépiskolai tanulók középszintű </a:t>
            </a:r>
            <a:br>
              <a:rPr lang="hu-HU" sz="2000" b="1" dirty="0" smtClean="0"/>
            </a:br>
            <a:r>
              <a:rPr lang="hu-HU" sz="2000" b="1" dirty="0" smtClean="0"/>
              <a:t>eredményeinek összehasonlítása </a:t>
            </a:r>
            <a:r>
              <a:rPr lang="hu-HU" sz="2000" b="1" dirty="0" smtClean="0">
                <a:solidFill>
                  <a:srgbClr val="33CC33"/>
                </a:solidFill>
              </a:rPr>
              <a:t>2011. </a:t>
            </a:r>
            <a:r>
              <a:rPr lang="hu-HU" sz="2000" b="1" dirty="0" smtClean="0">
                <a:solidFill>
                  <a:schemeClr val="tx1"/>
                </a:solidFill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</a:rPr>
              <a:t>2012. </a:t>
            </a:r>
            <a:r>
              <a:rPr lang="hu-HU" sz="2000" b="1" dirty="0" smtClean="0">
                <a:solidFill>
                  <a:schemeClr val="tx1"/>
                </a:solidFill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</a:rPr>
              <a:t>2013.</a:t>
            </a:r>
            <a:endParaRPr lang="hu-HU" sz="2000" b="1" dirty="0" smtClean="0">
              <a:solidFill>
                <a:srgbClr val="33CC33"/>
              </a:solidFill>
            </a:endParaRPr>
          </a:p>
        </p:txBody>
      </p:sp>
      <p:graphicFrame>
        <p:nvGraphicFramePr>
          <p:cNvPr id="8194" name="Object 3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39750" y="495300"/>
          <a:ext cx="3960813" cy="1984375"/>
        </p:xfrm>
        <a:graphic>
          <a:graphicData uri="http://schemas.openxmlformats.org/presentationml/2006/ole">
            <p:oleObj spid="_x0000_s8194" name="Worksheet" r:id="rId4" imgW="4257675" imgH="2133600" progId="Excel.Sheet.8">
              <p:embed/>
            </p:oleObj>
          </a:graphicData>
        </a:graphic>
      </p:graphicFrame>
      <p:graphicFrame>
        <p:nvGraphicFramePr>
          <p:cNvPr id="8195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11688" y="2349500"/>
          <a:ext cx="3875087" cy="2135188"/>
        </p:xfrm>
        <a:graphic>
          <a:graphicData uri="http://schemas.openxmlformats.org/presentationml/2006/ole">
            <p:oleObj spid="_x0000_s8195" name="Worksheet" r:id="rId5" imgW="4286250" imgH="2362403" progId="Excel.Sheet.8">
              <p:embed/>
            </p:oleObj>
          </a:graphicData>
        </a:graphic>
      </p:graphicFrame>
      <p:graphicFrame>
        <p:nvGraphicFramePr>
          <p:cNvPr id="8196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0225" y="4114800"/>
          <a:ext cx="3913188" cy="2000250"/>
        </p:xfrm>
        <a:graphic>
          <a:graphicData uri="http://schemas.openxmlformats.org/presentationml/2006/ole">
            <p:oleObj spid="_x0000_s8196" name="Worksheet" r:id="rId6" imgW="4267200" imgH="2181230" progId="Excel.Sheet.8">
              <p:embed/>
            </p:oleObj>
          </a:graphicData>
        </a:graphic>
      </p:graphicFrame>
      <p:graphicFrame>
        <p:nvGraphicFramePr>
          <p:cNvPr id="8197" name="Object 3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576763" y="476250"/>
          <a:ext cx="4019550" cy="2135188"/>
        </p:xfrm>
        <a:graphic>
          <a:graphicData uri="http://schemas.openxmlformats.org/presentationml/2006/ole">
            <p:oleObj spid="_x0000_s8197" name="Worksheet" r:id="rId7" imgW="4267200" imgH="2267062" progId="Excel.Sheet.8">
              <p:embed/>
            </p:oleObj>
          </a:graphicData>
        </a:graphic>
      </p:graphicFrame>
      <p:sp>
        <p:nvSpPr>
          <p:cNvPr id="8201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468313" y="2349500"/>
          <a:ext cx="3979862" cy="2151063"/>
        </p:xfrm>
        <a:graphic>
          <a:graphicData uri="http://schemas.openxmlformats.org/presentationml/2006/ole">
            <p:oleObj spid="_x0000_s8198" name="Worksheet" r:id="rId8" imgW="4257675" imgH="2295347" progId="Excel.Sheet.8">
              <p:embed/>
            </p:oleObj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4500563" y="4076700"/>
          <a:ext cx="4135437" cy="2165350"/>
        </p:xfrm>
        <a:graphic>
          <a:graphicData uri="http://schemas.openxmlformats.org/presentationml/2006/ole">
            <p:oleObj spid="_x0000_s8199" name="Worksheet" r:id="rId9" imgW="4305300" imgH="2247798" progId="Excel.Sheet.8">
              <p:embed/>
            </p:oleObj>
          </a:graphicData>
        </a:graphic>
      </p:graphicFrame>
      <p:sp>
        <p:nvSpPr>
          <p:cNvPr id="8202" name="Text Box 8"/>
          <p:cNvSpPr txBox="1">
            <a:spLocks noChangeArrowheads="1"/>
          </p:cNvSpPr>
          <p:nvPr/>
        </p:nvSpPr>
        <p:spPr bwMode="auto">
          <a:xfrm>
            <a:off x="207963" y="1125538"/>
            <a:ext cx="430212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/>
              <a:t>Mindenki</a:t>
            </a:r>
          </a:p>
        </p:txBody>
      </p:sp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179388" y="2852738"/>
            <a:ext cx="4318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/>
              <a:t>Gimnázium</a:t>
            </a:r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179388" y="4581525"/>
            <a:ext cx="800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/>
              <a:t>Szakközép-</a:t>
            </a:r>
          </a:p>
          <a:p>
            <a:pPr algn="ctr">
              <a:spcBef>
                <a:spcPct val="50000"/>
              </a:spcBef>
            </a:pPr>
            <a:r>
              <a:rPr lang="hu-HU" sz="1600" b="1"/>
              <a:t>iskola</a:t>
            </a:r>
          </a:p>
        </p:txBody>
      </p:sp>
      <p:sp>
        <p:nvSpPr>
          <p:cNvPr id="8205" name="Text Box 12"/>
          <p:cNvSpPr txBox="1">
            <a:spLocks noChangeArrowheads="1"/>
          </p:cNvSpPr>
          <p:nvPr/>
        </p:nvSpPr>
        <p:spPr bwMode="auto">
          <a:xfrm>
            <a:off x="1692275" y="83661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Magyar</a:t>
            </a:r>
          </a:p>
        </p:txBody>
      </p:sp>
      <p:sp>
        <p:nvSpPr>
          <p:cNvPr id="8206" name="Text Box 13"/>
          <p:cNvSpPr txBox="1">
            <a:spLocks noChangeArrowheads="1"/>
          </p:cNvSpPr>
          <p:nvPr/>
        </p:nvSpPr>
        <p:spPr bwMode="auto">
          <a:xfrm>
            <a:off x="6084888" y="908050"/>
            <a:ext cx="1728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Angol</a:t>
            </a: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1547813" y="2636838"/>
            <a:ext cx="215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38294 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– 37090</a:t>
            </a:r>
            <a:r>
              <a:rPr lang="hu-HU" sz="1400" b="1" dirty="0" smtClean="0"/>
              <a:t> –</a:t>
            </a:r>
            <a:r>
              <a:rPr lang="hu-HU" sz="1400" dirty="0" smtClean="0"/>
              <a:t>35293 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 </a:t>
            </a:r>
            <a:endParaRPr lang="hu-HU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5136" name="Text Box 15"/>
          <p:cNvSpPr txBox="1">
            <a:spLocks noChangeArrowheads="1"/>
          </p:cNvSpPr>
          <p:nvPr/>
        </p:nvSpPr>
        <p:spPr bwMode="auto">
          <a:xfrm>
            <a:off x="5652120" y="2708920"/>
            <a:ext cx="20875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24779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rgbClr val="0000FF"/>
                </a:solidFill>
              </a:rPr>
              <a:t> 23729 – </a:t>
            </a:r>
            <a:r>
              <a:rPr lang="hu-HU" sz="1400" dirty="0" smtClean="0"/>
              <a:t>22066 </a:t>
            </a:r>
            <a:endParaRPr lang="hu-HU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5137" name="Text Box 16"/>
          <p:cNvSpPr txBox="1">
            <a:spLocks noChangeArrowheads="1"/>
          </p:cNvSpPr>
          <p:nvPr/>
        </p:nvSpPr>
        <p:spPr bwMode="auto">
          <a:xfrm>
            <a:off x="1476375" y="4365625"/>
            <a:ext cx="21367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37264 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– 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36009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 –</a:t>
            </a:r>
            <a:r>
              <a:rPr lang="hu-HU" sz="1400" dirty="0" smtClean="0"/>
              <a:t>34041 </a:t>
            </a:r>
            <a:endParaRPr lang="hu-HU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7186" name="Text Box 17"/>
          <p:cNvSpPr txBox="1">
            <a:spLocks noChangeArrowheads="1"/>
          </p:cNvSpPr>
          <p:nvPr/>
        </p:nvSpPr>
        <p:spPr bwMode="auto">
          <a:xfrm>
            <a:off x="5580063" y="4437063"/>
            <a:ext cx="21605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22850 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– 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22929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 –</a:t>
            </a:r>
            <a:r>
              <a:rPr lang="hu-HU" sz="1400" dirty="0" smtClean="0"/>
              <a:t>21836 </a:t>
            </a:r>
            <a:endParaRPr lang="hu-HU" sz="1400" b="1" dirty="0">
              <a:solidFill>
                <a:srgbClr val="0000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hu-HU" sz="2000" b="1" dirty="0" smtClean="0"/>
              <a:t>Az emelt szintű eredmények megoszlása </a:t>
            </a:r>
            <a:br>
              <a:rPr lang="hu-HU" sz="2000" b="1" dirty="0" smtClean="0"/>
            </a:br>
            <a:r>
              <a:rPr lang="hu-HU" sz="2000" b="1" dirty="0" smtClean="0">
                <a:solidFill>
                  <a:srgbClr val="FFFF00"/>
                </a:solidFill>
              </a:rPr>
              <a:t>2009.</a:t>
            </a:r>
            <a:r>
              <a:rPr lang="hu-HU" sz="2000" b="1" dirty="0" smtClean="0"/>
              <a:t> - </a:t>
            </a:r>
            <a:r>
              <a:rPr lang="hu-HU" sz="2000" b="1" dirty="0" smtClean="0">
                <a:solidFill>
                  <a:srgbClr val="FF0000"/>
                </a:solidFill>
              </a:rPr>
              <a:t>2010. </a:t>
            </a:r>
            <a:r>
              <a:rPr lang="hu-HU" sz="2000" b="1" dirty="0" smtClean="0">
                <a:solidFill>
                  <a:schemeClr val="tx1"/>
                </a:solidFill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</a:rPr>
              <a:t>2011. </a:t>
            </a:r>
            <a:r>
              <a:rPr lang="hu-HU" sz="2000" b="1" dirty="0" smtClean="0">
                <a:solidFill>
                  <a:schemeClr val="tx1"/>
                </a:solidFill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</a:rPr>
              <a:t>2012. </a:t>
            </a:r>
            <a:r>
              <a:rPr lang="hu-HU" sz="2000" b="1" dirty="0" smtClean="0">
                <a:solidFill>
                  <a:schemeClr val="tx1"/>
                </a:solidFill>
              </a:rPr>
              <a:t>–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</a:rPr>
              <a:t> 2013.</a:t>
            </a:r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840288" y="2266950"/>
          <a:ext cx="4198937" cy="2290763"/>
        </p:xfrm>
        <a:graphic>
          <a:graphicData uri="http://schemas.openxmlformats.org/presentationml/2006/ole">
            <p:oleObj spid="_x0000_s9218" name="Worksheet" r:id="rId4" imgW="4276628" imgH="2333711" progId="Excel.Sheet.8">
              <p:embed/>
            </p:oleObj>
          </a:graphicData>
        </a:graphic>
      </p:graphicFrame>
      <p:graphicFrame>
        <p:nvGraphicFramePr>
          <p:cNvPr id="9219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-12700" y="4019550"/>
          <a:ext cx="4540250" cy="2290763"/>
        </p:xfrm>
        <a:graphic>
          <a:graphicData uri="http://schemas.openxmlformats.org/presentationml/2006/ole">
            <p:oleObj spid="_x0000_s9219" name="Worksheet" r:id="rId5" imgW="4286382" imgH="2162048" progId="Excel.Sheet.8">
              <p:embed/>
            </p:oleObj>
          </a:graphicData>
        </a:graphic>
      </p:graphicFrame>
      <p:graphicFrame>
        <p:nvGraphicFramePr>
          <p:cNvPr id="9220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781550" y="549275"/>
          <a:ext cx="4332288" cy="2300288"/>
        </p:xfrm>
        <a:graphic>
          <a:graphicData uri="http://schemas.openxmlformats.org/presentationml/2006/ole">
            <p:oleObj spid="_x0000_s9220" name="Worksheet" r:id="rId6" imgW="4305300" imgH="2286000" progId="Excel.Sheet.8">
              <p:embed/>
            </p:oleObj>
          </a:graphicData>
        </a:graphic>
      </p:graphicFrame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9221" name="Object 7"/>
          <p:cNvGraphicFramePr>
            <a:graphicFrameLocks noChangeAspect="1"/>
          </p:cNvGraphicFramePr>
          <p:nvPr/>
        </p:nvGraphicFramePr>
        <p:xfrm>
          <a:off x="-58738" y="2133600"/>
          <a:ext cx="4630738" cy="2395538"/>
        </p:xfrm>
        <a:graphic>
          <a:graphicData uri="http://schemas.openxmlformats.org/presentationml/2006/ole">
            <p:oleObj spid="_x0000_s9221" name="Worksheet" r:id="rId7" imgW="4276725" imgH="2210003" progId="Excel.Sheet.8">
              <p:embed/>
            </p:oleObj>
          </a:graphicData>
        </a:graphic>
      </p:graphicFrame>
      <p:graphicFrame>
        <p:nvGraphicFramePr>
          <p:cNvPr id="9222" name="Object 8"/>
          <p:cNvGraphicFramePr>
            <a:graphicFrameLocks noChangeAspect="1"/>
          </p:cNvGraphicFramePr>
          <p:nvPr/>
        </p:nvGraphicFramePr>
        <p:xfrm>
          <a:off x="4905375" y="4103688"/>
          <a:ext cx="4286250" cy="2182812"/>
        </p:xfrm>
        <a:graphic>
          <a:graphicData uri="http://schemas.openxmlformats.org/presentationml/2006/ole">
            <p:oleObj spid="_x0000_s9222" name="Worksheet" r:id="rId8" imgW="4295775" imgH="2190902" progId="Excel.Sheet.8">
              <p:embed/>
            </p:oleObj>
          </a:graphicData>
        </a:graphic>
      </p:graphicFrame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179388" y="1268413"/>
            <a:ext cx="4587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Magyar</a:t>
            </a:r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179388" y="2708275"/>
            <a:ext cx="4587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Matematika</a:t>
            </a:r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179388" y="4987917"/>
            <a:ext cx="4619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Német</a:t>
            </a:r>
          </a:p>
        </p:txBody>
      </p:sp>
      <p:sp>
        <p:nvSpPr>
          <p:cNvPr id="9229" name="Text Box 12"/>
          <p:cNvSpPr txBox="1">
            <a:spLocks noChangeArrowheads="1"/>
          </p:cNvSpPr>
          <p:nvPr/>
        </p:nvSpPr>
        <p:spPr bwMode="auto">
          <a:xfrm>
            <a:off x="4659084" y="1268413"/>
            <a:ext cx="45878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Történelem</a:t>
            </a:r>
          </a:p>
        </p:txBody>
      </p:sp>
      <p:sp>
        <p:nvSpPr>
          <p:cNvPr id="9230" name="Text Box 13"/>
          <p:cNvSpPr txBox="1">
            <a:spLocks noChangeArrowheads="1"/>
          </p:cNvSpPr>
          <p:nvPr/>
        </p:nvSpPr>
        <p:spPr bwMode="auto">
          <a:xfrm>
            <a:off x="4659084" y="3213100"/>
            <a:ext cx="4587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Angol</a:t>
            </a:r>
          </a:p>
        </p:txBody>
      </p:sp>
      <p:sp>
        <p:nvSpPr>
          <p:cNvPr id="9231" name="Text Box 14"/>
          <p:cNvSpPr txBox="1">
            <a:spLocks noChangeArrowheads="1"/>
          </p:cNvSpPr>
          <p:nvPr/>
        </p:nvSpPr>
        <p:spPr bwMode="auto">
          <a:xfrm>
            <a:off x="4659084" y="4941888"/>
            <a:ext cx="4587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Biológia</a:t>
            </a:r>
          </a:p>
        </p:txBody>
      </p:sp>
      <p:graphicFrame>
        <p:nvGraphicFramePr>
          <p:cNvPr id="9223" name="Object 15"/>
          <p:cNvGraphicFramePr>
            <a:graphicFrameLocks noChangeAspect="1"/>
          </p:cNvGraphicFramePr>
          <p:nvPr/>
        </p:nvGraphicFramePr>
        <p:xfrm>
          <a:off x="395536" y="404664"/>
          <a:ext cx="3617912" cy="2365375"/>
        </p:xfrm>
        <a:graphic>
          <a:graphicData uri="http://schemas.openxmlformats.org/presentationml/2006/ole">
            <p:oleObj spid="_x0000_s9223" name="Worksheet" r:id="rId9" imgW="3657600" imgH="2390851" progId="Excel.Sheet.8">
              <p:embed/>
            </p:oleObj>
          </a:graphicData>
        </a:graphic>
      </p:graphicFrame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971600" y="836712"/>
            <a:ext cx="33118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1329</a:t>
            </a:r>
            <a:r>
              <a:rPr lang="hu-HU" sz="1200" b="1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hu-HU" sz="1200" b="1" dirty="0">
                <a:cs typeface="+mn-cs"/>
              </a:rPr>
              <a:t>– </a:t>
            </a:r>
            <a:r>
              <a:rPr lang="hu-HU" sz="1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1026</a:t>
            </a:r>
            <a:r>
              <a:rPr lang="hu-HU" sz="12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200" b="1" dirty="0">
                <a:cs typeface="+mn-cs"/>
              </a:rPr>
              <a:t>–</a:t>
            </a:r>
            <a:r>
              <a:rPr lang="hu-HU" sz="16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1166 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– </a:t>
            </a:r>
            <a:r>
              <a:rPr lang="hu-HU" sz="1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1418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 –</a:t>
            </a:r>
            <a:r>
              <a:rPr lang="hu-HU" sz="1600" dirty="0" smtClean="0"/>
              <a:t>1726 </a:t>
            </a:r>
            <a:r>
              <a:rPr lang="hu-HU" sz="1400" b="1" dirty="0" smtClean="0">
                <a:cs typeface="+mn-cs"/>
              </a:rPr>
              <a:t> </a:t>
            </a:r>
            <a:endParaRPr lang="hu-HU" sz="14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568970" y="849540"/>
            <a:ext cx="32181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4608</a:t>
            </a:r>
            <a:r>
              <a:rPr lang="hu-HU" sz="1200" b="1" dirty="0" smtClean="0">
                <a:solidFill>
                  <a:srgbClr val="FFFF00"/>
                </a:solidFill>
                <a:cs typeface="+mn-cs"/>
              </a:rPr>
              <a:t> </a:t>
            </a:r>
            <a:r>
              <a:rPr lang="hu-HU" sz="1200" b="1" dirty="0">
                <a:cs typeface="+mn-cs"/>
              </a:rPr>
              <a:t>–</a:t>
            </a:r>
            <a:r>
              <a:rPr lang="hu-HU" sz="12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hu-HU" sz="1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5149 </a:t>
            </a:r>
            <a:r>
              <a:rPr lang="hu-HU" sz="1200" b="1" dirty="0">
                <a:cs typeface="+mn-cs"/>
              </a:rPr>
              <a:t>– </a:t>
            </a:r>
            <a:r>
              <a:rPr lang="hu-HU" sz="16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5987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–</a:t>
            </a:r>
            <a:r>
              <a:rPr lang="hu-HU" sz="16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6495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 –</a:t>
            </a:r>
            <a:r>
              <a:rPr lang="hu-HU" sz="1600" dirty="0" smtClean="0"/>
              <a:t>5634 </a:t>
            </a:r>
            <a:r>
              <a:rPr lang="hu-HU" sz="16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endParaRPr lang="hu-HU" sz="16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899592" y="2564904"/>
            <a:ext cx="2924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2357</a:t>
            </a:r>
            <a:r>
              <a:rPr lang="hu-HU" sz="1200" b="1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hu-HU" sz="1200" b="1" dirty="0">
                <a:latin typeface="+mj-lt"/>
                <a:ea typeface="+mj-ea"/>
                <a:cs typeface="+mj-cs"/>
              </a:rPr>
              <a:t>–</a:t>
            </a:r>
            <a:r>
              <a:rPr lang="hu-HU" sz="12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2467</a:t>
            </a:r>
            <a:r>
              <a:rPr lang="hu-HU" sz="12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200" b="1" dirty="0">
                <a:cs typeface="+mn-cs"/>
              </a:rPr>
              <a:t>– </a:t>
            </a:r>
            <a:r>
              <a:rPr lang="hu-HU" sz="16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2652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hu-HU" sz="1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3472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 –</a:t>
            </a:r>
            <a:r>
              <a:rPr lang="hu-HU" sz="1600" dirty="0" smtClean="0"/>
              <a:t>3731 </a:t>
            </a:r>
            <a:endParaRPr lang="hu-HU" sz="16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566681" y="2693761"/>
            <a:ext cx="30958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4052</a:t>
            </a:r>
            <a:r>
              <a:rPr lang="hu-HU" sz="1200" b="1" dirty="0" smtClean="0">
                <a:solidFill>
                  <a:srgbClr val="FFFF00"/>
                </a:solidFill>
                <a:cs typeface="+mn-cs"/>
              </a:rPr>
              <a:t> </a:t>
            </a:r>
            <a:r>
              <a:rPr lang="hu-HU" sz="1200" b="1" dirty="0">
                <a:cs typeface="+mn-cs"/>
              </a:rPr>
              <a:t>– </a:t>
            </a:r>
            <a:r>
              <a:rPr lang="hu-HU" sz="1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4510 </a:t>
            </a:r>
            <a:r>
              <a:rPr lang="hu-HU" sz="1200" b="1" dirty="0">
                <a:cs typeface="+mn-cs"/>
              </a:rPr>
              <a:t>– </a:t>
            </a:r>
            <a:r>
              <a:rPr lang="hu-HU" sz="16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5602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hu-HU" sz="1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7117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hu-HU" sz="1600" dirty="0" smtClean="0"/>
              <a:t>8118 </a:t>
            </a:r>
            <a:endParaRPr lang="hu-HU" sz="16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899592" y="4423722"/>
            <a:ext cx="29257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1942</a:t>
            </a:r>
            <a:r>
              <a:rPr lang="hu-HU" sz="12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hu-HU" sz="1200" b="1" dirty="0">
                <a:cs typeface="+mn-cs"/>
              </a:rPr>
              <a:t>– </a:t>
            </a:r>
            <a:r>
              <a:rPr lang="hu-HU" sz="1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2031 </a:t>
            </a:r>
            <a:r>
              <a:rPr lang="hu-HU" sz="1200" b="1" dirty="0">
                <a:cs typeface="+mn-cs"/>
              </a:rPr>
              <a:t>– 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2135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– 2219</a:t>
            </a:r>
            <a:r>
              <a:rPr lang="hu-HU" sz="1400" b="1" dirty="0" smtClean="0">
                <a:solidFill>
                  <a:srgbClr val="0000FF"/>
                </a:solidFill>
              </a:rPr>
              <a:t> </a:t>
            </a:r>
            <a:r>
              <a:rPr lang="hu-HU" sz="1600" b="1" dirty="0" smtClean="0">
                <a:solidFill>
                  <a:srgbClr val="0000FF"/>
                </a:solidFill>
              </a:rPr>
              <a:t>– </a:t>
            </a:r>
            <a:r>
              <a:rPr lang="hu-HU" sz="1600" dirty="0" smtClean="0"/>
              <a:t>2144 </a:t>
            </a:r>
            <a:endParaRPr lang="hu-HU" sz="16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508625" y="4436385"/>
            <a:ext cx="33118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3419</a:t>
            </a:r>
            <a:r>
              <a:rPr lang="hu-HU" sz="1200" b="1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hu-HU" sz="1200" b="1" dirty="0">
                <a:cs typeface="+mn-cs"/>
              </a:rPr>
              <a:t>–</a:t>
            </a:r>
            <a:r>
              <a:rPr lang="hu-HU" sz="1200" b="1" dirty="0">
                <a:solidFill>
                  <a:srgbClr val="33CC33"/>
                </a:solidFill>
                <a:cs typeface="+mn-cs"/>
              </a:rPr>
              <a:t> </a:t>
            </a:r>
            <a:r>
              <a:rPr lang="hu-HU" sz="1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3746</a:t>
            </a:r>
            <a:r>
              <a:rPr lang="hu-HU" sz="12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200" b="1" dirty="0" smtClean="0">
                <a:solidFill>
                  <a:srgbClr val="33CC33"/>
                </a:solidFill>
                <a:cs typeface="+mn-cs"/>
              </a:rPr>
              <a:t>– 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3927</a:t>
            </a:r>
            <a:r>
              <a:rPr lang="hu-HU" sz="16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– 4433</a:t>
            </a:r>
            <a:r>
              <a:rPr lang="hu-HU" sz="1400" b="1" dirty="0" smtClean="0">
                <a:solidFill>
                  <a:srgbClr val="0000FF"/>
                </a:solidFill>
              </a:rPr>
              <a:t> </a:t>
            </a:r>
            <a:r>
              <a:rPr lang="hu-HU" sz="1600" b="1" dirty="0" smtClean="0">
                <a:solidFill>
                  <a:srgbClr val="0000FF"/>
                </a:solidFill>
              </a:rPr>
              <a:t>– </a:t>
            </a:r>
            <a:r>
              <a:rPr lang="hu-HU" sz="1600" dirty="0" smtClean="0"/>
              <a:t>4807 </a:t>
            </a:r>
            <a:endParaRPr lang="hu-HU" sz="16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665663" y="3348038"/>
          <a:ext cx="4181475" cy="2160587"/>
        </p:xfrm>
        <a:graphic>
          <a:graphicData uri="http://schemas.openxmlformats.org/presentationml/2006/ole">
            <p:oleObj spid="_x0000_s10242" name="Worksheet" r:id="rId4" imgW="4295811" imgH="2219269" progId="Excel.Sheet.8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68850" y="1368425"/>
          <a:ext cx="3935413" cy="2160588"/>
        </p:xfrm>
        <a:graphic>
          <a:graphicData uri="http://schemas.openxmlformats.org/presentationml/2006/ole">
            <p:oleObj spid="_x0000_s10243" name="Worksheet" r:id="rId5" imgW="4267200" imgH="2343140" progId="Excel.Sheet.8">
              <p:embed/>
            </p:oleObj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250825" y="3284538"/>
          <a:ext cx="4362450" cy="2392362"/>
        </p:xfrm>
        <a:graphic>
          <a:graphicData uri="http://schemas.openxmlformats.org/presentationml/2006/ole">
            <p:oleObj spid="_x0000_s10244" name="Worksheet" r:id="rId6" imgW="4295775" imgH="2352650" progId="Excel.Sheet.8">
              <p:embed/>
            </p:oleObj>
          </a:graphicData>
        </a:graphic>
      </p:graphicFrame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153533" y="2133600"/>
            <a:ext cx="4587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Kémia</a:t>
            </a: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193902" y="3933825"/>
            <a:ext cx="4587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Informatika</a:t>
            </a: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4545013" y="2203450"/>
            <a:ext cx="4587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Fizika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4545013" y="4078288"/>
            <a:ext cx="4587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Földrajz</a:t>
            </a:r>
          </a:p>
        </p:txBody>
      </p:sp>
      <p:graphicFrame>
        <p:nvGraphicFramePr>
          <p:cNvPr id="10245" name="Object 9"/>
          <p:cNvGraphicFramePr>
            <a:graphicFrameLocks noChangeAspect="1"/>
          </p:cNvGraphicFramePr>
          <p:nvPr/>
        </p:nvGraphicFramePr>
        <p:xfrm>
          <a:off x="206375" y="1268413"/>
          <a:ext cx="4362450" cy="2382837"/>
        </p:xfrm>
        <a:graphic>
          <a:graphicData uri="http://schemas.openxmlformats.org/presentationml/2006/ole">
            <p:oleObj spid="_x0000_s10245" name="Worksheet" r:id="rId7" imgW="4295775" imgH="2343302" progId="Excel.Sheet.8">
              <p:embed/>
            </p:oleObj>
          </a:graphicData>
        </a:graphic>
      </p:graphicFrame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115616" y="1484784"/>
            <a:ext cx="2781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FFFF00"/>
                </a:solidFill>
                <a:cs typeface="+mn-cs"/>
              </a:rPr>
              <a:t>638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hu-HU" sz="1400" b="1" dirty="0">
                <a:cs typeface="+mn-cs"/>
              </a:rPr>
              <a:t>– </a:t>
            </a:r>
            <a:r>
              <a:rPr lang="hu-HU" sz="1400" b="1" dirty="0">
                <a:solidFill>
                  <a:srgbClr val="FF0000"/>
                </a:solidFill>
                <a:cs typeface="+mn-cs"/>
              </a:rPr>
              <a:t>723</a:t>
            </a:r>
            <a:r>
              <a:rPr lang="hu-HU" sz="14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hu-HU" sz="1400" b="1" dirty="0">
                <a:cs typeface="+mn-cs"/>
              </a:rPr>
              <a:t>–</a:t>
            </a:r>
            <a:r>
              <a:rPr lang="hu-HU" sz="1400" b="1" dirty="0">
                <a:solidFill>
                  <a:srgbClr val="33CC33"/>
                </a:solidFill>
                <a:cs typeface="+mn-cs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896</a:t>
            </a:r>
            <a:r>
              <a:rPr lang="hu-HU" sz="16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– </a:t>
            </a:r>
            <a:r>
              <a:rPr lang="hu-HU" sz="1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1358</a:t>
            </a:r>
            <a:r>
              <a:rPr lang="hu-HU" sz="1400" b="1" dirty="0" smtClean="0">
                <a:solidFill>
                  <a:srgbClr val="0000FF"/>
                </a:solidFill>
              </a:rPr>
              <a:t> </a:t>
            </a:r>
            <a:r>
              <a:rPr lang="hu-HU" sz="1600" b="1" dirty="0" smtClean="0">
                <a:solidFill>
                  <a:srgbClr val="0000FF"/>
                </a:solidFill>
              </a:rPr>
              <a:t>–</a:t>
            </a:r>
            <a:r>
              <a:rPr lang="hu-HU" sz="1600" dirty="0" smtClean="0"/>
              <a:t>2623 </a:t>
            </a:r>
            <a:r>
              <a:rPr lang="hu-HU" sz="1600" b="1" dirty="0" smtClean="0">
                <a:cs typeface="+mn-cs"/>
              </a:rPr>
              <a:t> </a:t>
            </a:r>
            <a:endParaRPr lang="hu-HU" sz="16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436096" y="1484784"/>
            <a:ext cx="2959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FFFF00"/>
                </a:solidFill>
                <a:cs typeface="+mn-cs"/>
              </a:rPr>
              <a:t>512 </a:t>
            </a:r>
            <a:r>
              <a:rPr lang="hu-HU" sz="1400" b="1" dirty="0">
                <a:cs typeface="+mn-cs"/>
              </a:rPr>
              <a:t>– </a:t>
            </a:r>
            <a:r>
              <a:rPr lang="hu-HU" sz="1400" b="1" dirty="0">
                <a:solidFill>
                  <a:schemeClr val="bg1">
                    <a:lumMod val="65000"/>
                  </a:schemeClr>
                </a:solidFill>
                <a:cs typeface="+mn-cs"/>
              </a:rPr>
              <a:t> </a:t>
            </a:r>
            <a:r>
              <a:rPr lang="hu-HU" sz="1400" b="1" dirty="0">
                <a:solidFill>
                  <a:srgbClr val="FF0000"/>
                </a:solidFill>
                <a:cs typeface="+mn-cs"/>
              </a:rPr>
              <a:t>604 </a:t>
            </a:r>
            <a:r>
              <a:rPr lang="hu-HU" sz="1400" b="1" dirty="0">
                <a:cs typeface="+mn-cs"/>
              </a:rPr>
              <a:t>– 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711</a:t>
            </a:r>
            <a:r>
              <a:rPr lang="hu-HU" sz="16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– </a:t>
            </a:r>
            <a:r>
              <a:rPr lang="hu-HU" sz="1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1033 </a:t>
            </a:r>
            <a:r>
              <a:rPr lang="hu-HU" sz="1400" b="1" dirty="0" smtClean="0">
                <a:solidFill>
                  <a:srgbClr val="0000FF"/>
                </a:solidFill>
              </a:rPr>
              <a:t>– </a:t>
            </a:r>
            <a:r>
              <a:rPr lang="hu-HU" sz="1600" dirty="0" smtClean="0"/>
              <a:t>1285 </a:t>
            </a:r>
            <a:endParaRPr lang="hu-HU" sz="16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258888" y="3573463"/>
            <a:ext cx="2779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FFFF00"/>
                </a:solidFill>
                <a:cs typeface="+mn-cs"/>
              </a:rPr>
              <a:t>821 </a:t>
            </a:r>
            <a:r>
              <a:rPr lang="hu-HU" sz="1400" b="1" dirty="0">
                <a:solidFill>
                  <a:srgbClr val="FF0000"/>
                </a:solidFill>
                <a:cs typeface="+mn-cs"/>
              </a:rPr>
              <a:t>– 795 </a:t>
            </a:r>
            <a:r>
              <a:rPr lang="hu-HU" sz="1400" b="1" dirty="0">
                <a:cs typeface="+mn-cs"/>
              </a:rPr>
              <a:t>– 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944</a:t>
            </a:r>
            <a:r>
              <a:rPr lang="hu-HU" sz="16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– </a:t>
            </a:r>
            <a:r>
              <a:rPr lang="hu-HU" sz="1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1505</a:t>
            </a:r>
            <a:r>
              <a:rPr lang="hu-HU" sz="1600" b="1" dirty="0" smtClean="0">
                <a:solidFill>
                  <a:srgbClr val="0000FF"/>
                </a:solidFill>
              </a:rPr>
              <a:t> – </a:t>
            </a:r>
            <a:r>
              <a:rPr lang="hu-HU" sz="1600" dirty="0" smtClean="0"/>
              <a:t>1400 </a:t>
            </a:r>
            <a:endParaRPr lang="hu-HU" sz="16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435600" y="3500438"/>
            <a:ext cx="2959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cs typeface="+mn-cs"/>
              </a:rPr>
              <a:t> </a:t>
            </a:r>
            <a:r>
              <a:rPr lang="hu-HU" sz="1400" b="1" dirty="0">
                <a:solidFill>
                  <a:srgbClr val="FFFF00"/>
                </a:solidFill>
                <a:cs typeface="+mn-cs"/>
              </a:rPr>
              <a:t>253</a:t>
            </a:r>
            <a:r>
              <a:rPr lang="hu-HU" sz="14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hu-HU" sz="1400" b="1" dirty="0">
                <a:cs typeface="+mn-cs"/>
              </a:rPr>
              <a:t>– </a:t>
            </a:r>
            <a:r>
              <a:rPr lang="hu-HU" sz="1400" b="1" dirty="0">
                <a:solidFill>
                  <a:srgbClr val="FF0000"/>
                </a:solidFill>
                <a:cs typeface="+mn-cs"/>
              </a:rPr>
              <a:t>218</a:t>
            </a:r>
            <a:r>
              <a:rPr lang="hu-HU" sz="14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hu-HU" sz="1400" b="1" dirty="0">
                <a:cs typeface="+mn-cs"/>
              </a:rPr>
              <a:t>– 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332 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–</a:t>
            </a:r>
            <a:r>
              <a:rPr lang="hu-HU" sz="1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440</a:t>
            </a:r>
            <a:r>
              <a:rPr lang="hu-HU" sz="1400" b="1" dirty="0" smtClean="0">
                <a:solidFill>
                  <a:srgbClr val="0000FF"/>
                </a:solidFill>
              </a:rPr>
              <a:t> – </a:t>
            </a:r>
            <a:r>
              <a:rPr lang="hu-HU" sz="1600" dirty="0" smtClean="0"/>
              <a:t>424</a:t>
            </a:r>
            <a:r>
              <a:rPr lang="hu-HU" sz="1400" dirty="0" smtClean="0"/>
              <a:t> </a:t>
            </a:r>
            <a:endParaRPr lang="hu-HU" sz="14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23850" y="-29028"/>
            <a:ext cx="8516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Az emelt szintű eredmények megoszlása </a:t>
            </a:r>
          </a:p>
          <a:p>
            <a:pPr algn="ctr">
              <a:defRPr/>
            </a:pPr>
            <a:r>
              <a:rPr lang="hu-HU" sz="2000" dirty="0" smtClean="0">
                <a:solidFill>
                  <a:srgbClr val="FFFF00"/>
                </a:solidFill>
                <a:cs typeface="+mn-cs"/>
              </a:rPr>
              <a:t>2009.</a:t>
            </a:r>
            <a:r>
              <a:rPr lang="hu-HU" sz="2000" dirty="0" smtClean="0">
                <a:solidFill>
                  <a:schemeClr val="tx2"/>
                </a:solidFill>
                <a:cs typeface="+mn-cs"/>
              </a:rPr>
              <a:t> </a:t>
            </a:r>
            <a:r>
              <a:rPr lang="hu-HU" sz="2000" dirty="0">
                <a:solidFill>
                  <a:schemeClr val="tx2"/>
                </a:solidFill>
                <a:cs typeface="+mn-cs"/>
              </a:rPr>
              <a:t>- </a:t>
            </a:r>
            <a:r>
              <a:rPr lang="hu-HU" sz="2000" dirty="0" smtClean="0">
                <a:solidFill>
                  <a:srgbClr val="FF0000"/>
                </a:solidFill>
                <a:cs typeface="+mn-cs"/>
              </a:rPr>
              <a:t>2010. </a:t>
            </a:r>
            <a:r>
              <a:rPr lang="hu-HU" sz="2000" dirty="0">
                <a:cs typeface="+mn-cs"/>
              </a:rPr>
              <a:t>– </a:t>
            </a:r>
            <a:r>
              <a:rPr lang="hu-HU" sz="2000" dirty="0" smtClean="0">
                <a:solidFill>
                  <a:srgbClr val="33CC33"/>
                </a:solidFill>
                <a:cs typeface="+mn-cs"/>
              </a:rPr>
              <a:t>2011. </a:t>
            </a:r>
            <a:r>
              <a:rPr lang="hu-HU" sz="2000" dirty="0">
                <a:cs typeface="+mn-cs"/>
              </a:rPr>
              <a:t>– </a:t>
            </a:r>
            <a:r>
              <a:rPr lang="hu-HU" sz="2000" dirty="0" smtClean="0">
                <a:solidFill>
                  <a:srgbClr val="0000FF"/>
                </a:solidFill>
                <a:cs typeface="+mn-cs"/>
              </a:rPr>
              <a:t>2012. </a:t>
            </a:r>
            <a:r>
              <a:rPr lang="hu-HU" sz="2000" dirty="0">
                <a:cs typeface="+mn-cs"/>
              </a:rPr>
              <a:t>–</a:t>
            </a:r>
            <a:r>
              <a:rPr lang="hu-HU" sz="2000" dirty="0">
                <a:solidFill>
                  <a:schemeClr val="bg1">
                    <a:lumMod val="65000"/>
                  </a:schemeClr>
                </a:solidFill>
                <a:cs typeface="+mn-cs"/>
              </a:rPr>
              <a:t> </a:t>
            </a:r>
            <a:r>
              <a:rPr lang="hu-HU" sz="2000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2013.</a:t>
            </a:r>
            <a:endParaRPr lang="hu-HU" sz="2000" dirty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446088" y="1535113"/>
          <a:ext cx="4276725" cy="2495550"/>
        </p:xfrm>
        <a:graphic>
          <a:graphicData uri="http://schemas.openxmlformats.org/presentationml/2006/ole">
            <p:oleObj spid="_x0000_s11266" name="Worksheet" r:id="rId4" imgW="4276628" imgH="2495621" progId="Excel.Sheet.8">
              <p:embed/>
            </p:oleObj>
          </a:graphicData>
        </a:graphic>
      </p:graphicFrame>
      <p:sp>
        <p:nvSpPr>
          <p:cNvPr id="8198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042988" y="260350"/>
            <a:ext cx="6994525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2000" b="1" dirty="0" smtClean="0"/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</a:rPr>
              <a:t>2009. </a:t>
            </a:r>
            <a:r>
              <a:rPr lang="hu-HU" sz="2000" b="1" dirty="0" smtClean="0">
                <a:solidFill>
                  <a:schemeClr val="tx1"/>
                </a:solidFill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</a:rPr>
              <a:t>2010. </a:t>
            </a:r>
            <a:r>
              <a:rPr lang="hu-HU" sz="2000" b="1" dirty="0" smtClean="0">
                <a:solidFill>
                  <a:schemeClr val="tx1"/>
                </a:solidFill>
              </a:rPr>
              <a:t>–</a:t>
            </a:r>
            <a:r>
              <a:rPr lang="hu-HU" sz="2000" b="1" dirty="0" smtClean="0">
                <a:solidFill>
                  <a:srgbClr val="33CC33"/>
                </a:solidFill>
              </a:rPr>
              <a:t> 2011. </a:t>
            </a:r>
            <a:r>
              <a:rPr lang="hu-HU" sz="2000" b="1" dirty="0" smtClean="0">
                <a:solidFill>
                  <a:schemeClr val="tx1"/>
                </a:solidFill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</a:rPr>
              <a:t>2012. </a:t>
            </a:r>
            <a:r>
              <a:rPr lang="hu-HU" sz="2000" b="1" dirty="0" smtClean="0">
                <a:solidFill>
                  <a:schemeClr val="tx1"/>
                </a:solidFill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</a:rPr>
              <a:t>2013.</a:t>
            </a:r>
            <a:endParaRPr lang="hu-HU" sz="2000" b="1" dirty="0" smtClean="0"/>
          </a:p>
        </p:txBody>
      </p:sp>
      <p:graphicFrame>
        <p:nvGraphicFramePr>
          <p:cNvPr id="11267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376738" y="1651000"/>
          <a:ext cx="4291012" cy="2187575"/>
        </p:xfrm>
        <a:graphic>
          <a:graphicData uri="http://schemas.openxmlformats.org/presentationml/2006/ole">
            <p:oleObj spid="_x0000_s11267" name="Worksheet" r:id="rId5" imgW="4295775" imgH="2190902" progId="Excel.Sheet.8">
              <p:embed/>
            </p:oleObj>
          </a:graphicData>
        </a:graphic>
      </p:graphicFrame>
      <p:graphicFrame>
        <p:nvGraphicFramePr>
          <p:cNvPr id="11268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11688" y="3675063"/>
          <a:ext cx="3995737" cy="2303462"/>
        </p:xfrm>
        <a:graphic>
          <a:graphicData uri="http://schemas.openxmlformats.org/presentationml/2006/ole">
            <p:oleObj spid="_x0000_s11268" name="Worksheet" r:id="rId6" imgW="4295811" imgH="2476439" progId="Excel.Sheet.8">
              <p:embed/>
            </p:oleObj>
          </a:graphicData>
        </a:graphic>
      </p:graphicFrame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1269" name="Object 7"/>
          <p:cNvGraphicFramePr>
            <a:graphicFrameLocks noChangeAspect="1"/>
          </p:cNvGraphicFramePr>
          <p:nvPr/>
        </p:nvGraphicFramePr>
        <p:xfrm>
          <a:off x="395288" y="3644900"/>
          <a:ext cx="4421187" cy="2297113"/>
        </p:xfrm>
        <a:graphic>
          <a:graphicData uri="http://schemas.openxmlformats.org/presentationml/2006/ole">
            <p:oleObj spid="_x0000_s11269" name="Worksheet" r:id="rId7" imgW="4286382" imgH="2228698" progId="Excel.Sheet.8">
              <p:embed/>
            </p:oleObj>
          </a:graphicData>
        </a:graphic>
      </p:graphicFrame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80963" y="2276475"/>
            <a:ext cx="4587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Magyar K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0963" y="4654550"/>
            <a:ext cx="4587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Magyar E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Írásbeli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539750" y="1268413"/>
          <a:ext cx="4276725" cy="2657475"/>
        </p:xfrm>
        <a:graphic>
          <a:graphicData uri="http://schemas.openxmlformats.org/presentationml/2006/ole">
            <p:oleObj spid="_x0000_s12290" name="Worksheet" r:id="rId4" imgW="4276628" imgH="2657531" progId="Excel.Sheet.8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751388" y="1497013"/>
          <a:ext cx="4305300" cy="2185987"/>
        </p:xfrm>
        <a:graphic>
          <a:graphicData uri="http://schemas.openxmlformats.org/presentationml/2006/ole">
            <p:oleObj spid="_x0000_s12291" name="Worksheet" r:id="rId5" imgW="4276628" imgH="2171802" progId="Excel.Sheet.8">
              <p:embed/>
            </p:oleObj>
          </a:graphicData>
        </a:graphic>
      </p:graphicFrame>
      <p:graphicFrame>
        <p:nvGraphicFramePr>
          <p:cNvPr id="1229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26013" y="3571875"/>
          <a:ext cx="3922712" cy="2162175"/>
        </p:xfrm>
        <a:graphic>
          <a:graphicData uri="http://schemas.openxmlformats.org/presentationml/2006/ole">
            <p:oleObj spid="_x0000_s12292" name="Worksheet" r:id="rId6" imgW="4286250" imgH="2362403" progId="Excel.Sheet.8">
              <p:embed/>
            </p:oleObj>
          </a:graphicData>
        </a:graphic>
      </p:graphicFrame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2293" name="Object 6"/>
          <p:cNvGraphicFramePr>
            <a:graphicFrameLocks noChangeAspect="1"/>
          </p:cNvGraphicFramePr>
          <p:nvPr/>
        </p:nvGraphicFramePr>
        <p:xfrm>
          <a:off x="219075" y="3341688"/>
          <a:ext cx="4872038" cy="2547937"/>
        </p:xfrm>
        <a:graphic>
          <a:graphicData uri="http://schemas.openxmlformats.org/presentationml/2006/ole">
            <p:oleObj spid="_x0000_s12293" name="Worksheet" r:id="rId7" imgW="4257675" imgH="2228698" progId="Excel.Sheet.8">
              <p:embed/>
            </p:oleObj>
          </a:graphicData>
        </a:graphic>
      </p:graphicFrame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79388" y="1916113"/>
            <a:ext cx="458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Történelem K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50825" y="4221163"/>
            <a:ext cx="45878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Történelem E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Írásbeli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692275" y="274638"/>
            <a:ext cx="6994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cs typeface="+mn-cs"/>
              </a:rPr>
              <a:t>2009.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2010.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2011. </a:t>
            </a:r>
            <a:r>
              <a:rPr lang="hu-HU" sz="2000" b="1" dirty="0" smtClean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2012.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2013.</a:t>
            </a:r>
            <a:endParaRPr lang="hu-HU" sz="2000" b="1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50825" y="404813"/>
            <a:ext cx="85693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hu-HU" sz="3000" b="1"/>
              <a:t>A vizsgaszervezés néhány számadata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2808287" cy="1196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rgbClr val="FF0000"/>
                </a:solidFill>
              </a:rPr>
              <a:t>Az írásbeli feladatsorok száma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84213" y="2997200"/>
            <a:ext cx="2447925" cy="1196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rgbClr val="FF0000"/>
                </a:solidFill>
              </a:rPr>
              <a:t>A tételkészítő bizottságok száma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300192" y="3394323"/>
            <a:ext cx="1944687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100" dirty="0" smtClean="0">
                <a:solidFill>
                  <a:srgbClr val="FF0000"/>
                </a:solidFill>
              </a:rPr>
              <a:t>79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1200" dirty="0">
                <a:solidFill>
                  <a:srgbClr val="FF0000"/>
                </a:solidFill>
              </a:rPr>
              <a:t>81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1400" b="1" dirty="0">
                <a:solidFill>
                  <a:srgbClr val="FF0000"/>
                </a:solidFill>
              </a:rPr>
              <a:t>85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b="1" dirty="0" smtClean="0">
                <a:solidFill>
                  <a:srgbClr val="FF0000"/>
                </a:solidFill>
              </a:rPr>
              <a:t>81  </a:t>
            </a:r>
            <a:r>
              <a:rPr lang="hu-HU" sz="2000" b="1" dirty="0" smtClean="0">
                <a:solidFill>
                  <a:srgbClr val="FF0000"/>
                </a:solidFill>
              </a:rPr>
              <a:t>80</a:t>
            </a:r>
            <a:endParaRPr lang="hu-HU" sz="2400" b="1" dirty="0">
              <a:solidFill>
                <a:srgbClr val="FF0000"/>
              </a:solidFill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341438"/>
            <a:ext cx="1176337" cy="1871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076825" y="1341438"/>
            <a:ext cx="3816350" cy="13234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100" dirty="0" smtClean="0">
                <a:solidFill>
                  <a:srgbClr val="FF0000"/>
                </a:solidFill>
              </a:rPr>
              <a:t>246  </a:t>
            </a:r>
            <a:r>
              <a:rPr lang="hu-HU" sz="1200" dirty="0">
                <a:solidFill>
                  <a:srgbClr val="FF0000"/>
                </a:solidFill>
              </a:rPr>
              <a:t>265  </a:t>
            </a:r>
            <a:r>
              <a:rPr lang="hu-HU" sz="1400" b="1" dirty="0">
                <a:solidFill>
                  <a:srgbClr val="FF0000"/>
                </a:solidFill>
              </a:rPr>
              <a:t>231</a:t>
            </a:r>
            <a:r>
              <a:rPr lang="hu-HU" sz="2000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231</a:t>
            </a:r>
            <a:r>
              <a:rPr lang="hu-HU" sz="2000" b="1" dirty="0">
                <a:solidFill>
                  <a:srgbClr val="FF0000"/>
                </a:solidFill>
              </a:rPr>
              <a:t> </a:t>
            </a:r>
            <a:r>
              <a:rPr lang="hu-HU" sz="2000" b="1" dirty="0" smtClean="0">
                <a:solidFill>
                  <a:srgbClr val="FF0000"/>
                </a:solidFill>
              </a:rPr>
              <a:t> 298 írásbeli </a:t>
            </a:r>
            <a:r>
              <a:rPr lang="hu-HU" sz="2000" b="1" dirty="0">
                <a:solidFill>
                  <a:srgbClr val="FF0000"/>
                </a:solidFill>
              </a:rPr>
              <a:t>feladatsor </a:t>
            </a:r>
            <a:br>
              <a:rPr lang="hu-HU" sz="2000" b="1" dirty="0">
                <a:solidFill>
                  <a:srgbClr val="FF0000"/>
                </a:solidFill>
              </a:rPr>
            </a:br>
            <a:r>
              <a:rPr lang="hu-HU" sz="1100" dirty="0" smtClean="0">
                <a:solidFill>
                  <a:srgbClr val="FF0000"/>
                </a:solidFill>
              </a:rPr>
              <a:t>45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hu-HU" sz="1200" dirty="0">
                <a:solidFill>
                  <a:srgbClr val="FF0000"/>
                </a:solidFill>
              </a:rPr>
              <a:t>47</a:t>
            </a:r>
            <a:r>
              <a:rPr lang="hu-HU" sz="2000" b="1" dirty="0">
                <a:solidFill>
                  <a:srgbClr val="FF0000"/>
                </a:solidFill>
              </a:rPr>
              <a:t> </a:t>
            </a:r>
            <a:r>
              <a:rPr lang="hu-HU" sz="1400" b="1" dirty="0">
                <a:solidFill>
                  <a:srgbClr val="FF0000"/>
                </a:solidFill>
              </a:rPr>
              <a:t>44</a:t>
            </a:r>
            <a:r>
              <a:rPr lang="hu-HU" sz="2000" b="1" dirty="0">
                <a:solidFill>
                  <a:srgbClr val="FF0000"/>
                </a:solidFill>
              </a:rPr>
              <a:t> </a:t>
            </a:r>
            <a:r>
              <a:rPr lang="hu-HU" b="1" dirty="0">
                <a:solidFill>
                  <a:srgbClr val="FF0000"/>
                </a:solidFill>
              </a:rPr>
              <a:t>40</a:t>
            </a:r>
            <a:r>
              <a:rPr lang="hu-HU" sz="2000" b="1" dirty="0">
                <a:solidFill>
                  <a:srgbClr val="FF0000"/>
                </a:solidFill>
              </a:rPr>
              <a:t> </a:t>
            </a:r>
            <a:r>
              <a:rPr lang="hu-HU" sz="2000" b="1" dirty="0" smtClean="0">
                <a:solidFill>
                  <a:srgbClr val="FF0000"/>
                </a:solidFill>
              </a:rPr>
              <a:t>42 hanganyag </a:t>
            </a:r>
            <a:r>
              <a:rPr lang="hu-HU" sz="2000" b="1" dirty="0">
                <a:solidFill>
                  <a:srgbClr val="FF0000"/>
                </a:solidFill>
              </a:rPr>
              <a:t/>
            </a:r>
            <a:br>
              <a:rPr lang="hu-HU" sz="2000" b="1" dirty="0">
                <a:solidFill>
                  <a:srgbClr val="FF0000"/>
                </a:solidFill>
              </a:rPr>
            </a:br>
            <a:r>
              <a:rPr lang="hu-HU" sz="2000" b="1" dirty="0">
                <a:solidFill>
                  <a:srgbClr val="FF0000"/>
                </a:solidFill>
              </a:rPr>
              <a:t>– a honlapon</a:t>
            </a: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005263"/>
            <a:ext cx="2519363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539750" y="4365625"/>
            <a:ext cx="2881313" cy="1196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rgbClr val="FF0000"/>
                </a:solidFill>
              </a:rPr>
              <a:t>A vizsgabizottságok száma</a:t>
            </a: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6516688" y="4508500"/>
            <a:ext cx="2162175" cy="76944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50" dirty="0" smtClean="0">
                <a:solidFill>
                  <a:srgbClr val="FF0000"/>
                </a:solidFill>
              </a:rPr>
              <a:t>3739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1200" dirty="0">
                <a:solidFill>
                  <a:srgbClr val="FF0000"/>
                </a:solidFill>
              </a:rPr>
              <a:t>3686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1200" b="1" dirty="0">
                <a:solidFill>
                  <a:srgbClr val="FF0000"/>
                </a:solidFill>
              </a:rPr>
              <a:t>3704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1600" b="1" dirty="0" smtClean="0">
                <a:solidFill>
                  <a:srgbClr val="FF0000"/>
                </a:solidFill>
              </a:rPr>
              <a:t>3616</a:t>
            </a:r>
            <a:br>
              <a:rPr lang="hu-HU" sz="1600" b="1" dirty="0" smtClean="0">
                <a:solidFill>
                  <a:srgbClr val="FF0000"/>
                </a:solidFill>
              </a:rPr>
            </a:br>
            <a:r>
              <a:rPr lang="hu-HU" sz="2000" b="1" dirty="0" smtClean="0">
                <a:solidFill>
                  <a:srgbClr val="FF0000"/>
                </a:solidFill>
              </a:rPr>
              <a:t>3524</a:t>
            </a:r>
            <a:endParaRPr lang="hu-H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859338" y="1416050"/>
          <a:ext cx="4117975" cy="3816350"/>
        </p:xfrm>
        <a:graphic>
          <a:graphicData uri="http://schemas.openxmlformats.org/presentationml/2006/ole">
            <p:oleObj spid="_x0000_s13314" name="Worksheet" r:id="rId4" imgW="4295775" imgH="3981501" progId="Excel.Sheet.8">
              <p:embed/>
            </p:oleObj>
          </a:graphicData>
        </a:graphic>
      </p:graphicFrame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3315" name="Object 4"/>
          <p:cNvGraphicFramePr>
            <a:graphicFrameLocks noChangeAspect="1"/>
          </p:cNvGraphicFramePr>
          <p:nvPr/>
        </p:nvGraphicFramePr>
        <p:xfrm>
          <a:off x="468313" y="1484313"/>
          <a:ext cx="4406900" cy="3840162"/>
        </p:xfrm>
        <a:graphic>
          <a:graphicData uri="http://schemas.openxmlformats.org/presentationml/2006/ole">
            <p:oleObj spid="_x0000_s13315" name="Worksheet" r:id="rId5" imgW="4286382" imgH="3724250" progId="Excel.Sheet.8">
              <p:embed/>
            </p:oleObj>
          </a:graphicData>
        </a:graphic>
      </p:graphicFrame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0963" y="2997200"/>
            <a:ext cx="458787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Matematika E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Írásbeli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187450" y="260350"/>
            <a:ext cx="6994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cs typeface="+mn-cs"/>
              </a:rPr>
              <a:t>2009.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2010.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2011.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2012. </a:t>
            </a:r>
            <a:r>
              <a:rPr lang="hu-HU" sz="2000" b="1" dirty="0">
                <a:cs typeface="+mn-cs"/>
              </a:rPr>
              <a:t>– 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2013.</a:t>
            </a:r>
            <a:endParaRPr lang="hu-HU" sz="2000" b="1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23850" y="1341438"/>
          <a:ext cx="4295775" cy="2676525"/>
        </p:xfrm>
        <a:graphic>
          <a:graphicData uri="http://schemas.openxmlformats.org/presentationml/2006/ole">
            <p:oleObj spid="_x0000_s14338" name="Worksheet" r:id="rId4" imgW="4295775" imgH="2676550" progId="Excel.Sheet.8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21200" y="1420813"/>
          <a:ext cx="4567238" cy="2360612"/>
        </p:xfrm>
        <a:graphic>
          <a:graphicData uri="http://schemas.openxmlformats.org/presentationml/2006/ole">
            <p:oleObj spid="_x0000_s14339" name="Worksheet" r:id="rId5" imgW="4276725" imgH="2210003" progId="Excel.Sheet.8">
              <p:embed/>
            </p:oleObj>
          </a:graphicData>
        </a:graphic>
      </p:graphicFrame>
      <p:graphicFrame>
        <p:nvGraphicFramePr>
          <p:cNvPr id="1434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57738" y="3444875"/>
          <a:ext cx="4067175" cy="2314575"/>
        </p:xfrm>
        <a:graphic>
          <a:graphicData uri="http://schemas.openxmlformats.org/presentationml/2006/ole">
            <p:oleObj spid="_x0000_s14340" name="Worksheet" r:id="rId6" imgW="4267200" imgH="2428972" progId="Excel.Sheet.8">
              <p:embed/>
            </p:oleObj>
          </a:graphicData>
        </a:graphic>
      </p:graphicFrame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6227763" y="3933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4341" name="Object 6"/>
          <p:cNvGraphicFramePr>
            <a:graphicFrameLocks noChangeAspect="1"/>
          </p:cNvGraphicFramePr>
          <p:nvPr/>
        </p:nvGraphicFramePr>
        <p:xfrm>
          <a:off x="292100" y="3429000"/>
          <a:ext cx="4273550" cy="2492375"/>
        </p:xfrm>
        <a:graphic>
          <a:graphicData uri="http://schemas.openxmlformats.org/presentationml/2006/ole">
            <p:oleObj spid="_x0000_s14341" name="Worksheet" r:id="rId7" imgW="4276628" imgH="2495621" progId="Excel.Sheet.8">
              <p:embed/>
            </p:oleObj>
          </a:graphicData>
        </a:graphic>
      </p:graphicFrame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80963" y="2276475"/>
            <a:ext cx="458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Földrajz K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07950" y="4149725"/>
            <a:ext cx="45878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Földrajz E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124075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Írásbeli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403350" y="404813"/>
            <a:ext cx="6994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cs typeface="+mn-cs"/>
              </a:rPr>
              <a:t>2009.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2010.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2011.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2012. </a:t>
            </a:r>
            <a:r>
              <a:rPr lang="hu-HU" sz="2000" b="1" dirty="0">
                <a:cs typeface="+mn-cs"/>
              </a:rPr>
              <a:t>– 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2013.</a:t>
            </a:r>
            <a:endParaRPr lang="hu-HU" sz="2000" b="1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95288" y="1196975"/>
          <a:ext cx="4295775" cy="2676525"/>
        </p:xfrm>
        <a:graphic>
          <a:graphicData uri="http://schemas.openxmlformats.org/presentationml/2006/ole">
            <p:oleObj spid="_x0000_s15362" name="Worksheet" r:id="rId4" imgW="4295775" imgH="2676550" progId="Excel.Sheet.8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75175" y="1435100"/>
          <a:ext cx="4203700" cy="2185988"/>
        </p:xfrm>
        <a:graphic>
          <a:graphicData uri="http://schemas.openxmlformats.org/presentationml/2006/ole">
            <p:oleObj spid="_x0000_s15363" name="Worksheet" r:id="rId5" imgW="4267200" imgH="2219350" progId="Excel.Sheet.8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95825" y="3357563"/>
          <a:ext cx="4089400" cy="2303462"/>
        </p:xfrm>
        <a:graphic>
          <a:graphicData uri="http://schemas.openxmlformats.org/presentationml/2006/ole">
            <p:oleObj spid="_x0000_s15364" name="Worksheet" r:id="rId6" imgW="4295775" imgH="2419299" progId="Excel.Sheet.8">
              <p:embed/>
            </p:oleObj>
          </a:graphicData>
        </a:graphic>
      </p:graphicFrame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6011863" y="371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5365" name="Object 6"/>
          <p:cNvGraphicFramePr>
            <a:graphicFrameLocks noChangeAspect="1"/>
          </p:cNvGraphicFramePr>
          <p:nvPr/>
        </p:nvGraphicFramePr>
        <p:xfrm>
          <a:off x="50800" y="3255963"/>
          <a:ext cx="4997450" cy="2747962"/>
        </p:xfrm>
        <a:graphic>
          <a:graphicData uri="http://schemas.openxmlformats.org/presentationml/2006/ole">
            <p:oleObj spid="_x0000_s15365" name="Worksheet" r:id="rId7" imgW="4295775" imgH="2362403" progId="Excel.Sheet.8">
              <p:embed/>
            </p:oleObj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80963" y="2276475"/>
            <a:ext cx="458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Informatika K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07950" y="4149725"/>
            <a:ext cx="45878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Informatika E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979613" y="1484313"/>
            <a:ext cx="151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Gyakorlati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1258888" y="404813"/>
            <a:ext cx="6994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cs typeface="+mn-cs"/>
              </a:rPr>
              <a:t>2009.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2010.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2011.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2012. </a:t>
            </a:r>
            <a:r>
              <a:rPr lang="hu-HU" sz="2000" b="1" dirty="0">
                <a:cs typeface="+mn-cs"/>
              </a:rPr>
              <a:t>– 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2013.</a:t>
            </a:r>
            <a:endParaRPr lang="hu-HU" sz="2000" b="1" dirty="0">
              <a:solidFill>
                <a:srgbClr val="0000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46088" y="1535113"/>
          <a:ext cx="4295775" cy="2514600"/>
        </p:xfrm>
        <a:graphic>
          <a:graphicData uri="http://schemas.openxmlformats.org/presentationml/2006/ole">
            <p:oleObj spid="_x0000_s16386" name="Worksheet" r:id="rId4" imgW="4295775" imgH="2514803" progId="Excel.Sheet.8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94225" y="1666875"/>
          <a:ext cx="3994150" cy="2001838"/>
        </p:xfrm>
        <a:graphic>
          <a:graphicData uri="http://schemas.openxmlformats.org/presentationml/2006/ole">
            <p:oleObj spid="_x0000_s16387" name="Worksheet" r:id="rId5" imgW="4257675" imgH="2133600" progId="Excel.Sheet.8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852988" y="3668713"/>
          <a:ext cx="3679825" cy="2136775"/>
        </p:xfrm>
        <a:graphic>
          <a:graphicData uri="http://schemas.openxmlformats.org/presentationml/2006/ole">
            <p:oleObj spid="_x0000_s16388" name="Worksheet" r:id="rId6" imgW="4314825" imgH="2505050" progId="Excel.Sheet.8">
              <p:embed/>
            </p:oleObj>
          </a:graphicData>
        </a:graphic>
      </p:graphicFrame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6084888" y="371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6389" name="Object 6"/>
          <p:cNvGraphicFramePr>
            <a:graphicFrameLocks noChangeAspect="1"/>
          </p:cNvGraphicFramePr>
          <p:nvPr/>
        </p:nvGraphicFramePr>
        <p:xfrm>
          <a:off x="379413" y="3573463"/>
          <a:ext cx="4292600" cy="2368550"/>
        </p:xfrm>
        <a:graphic>
          <a:graphicData uri="http://schemas.openxmlformats.org/presentationml/2006/ole">
            <p:oleObj spid="_x0000_s16389" name="Worksheet" r:id="rId7" imgW="4295775" imgH="2371750" progId="Excel.Sheet.8">
              <p:embed/>
            </p:oleObj>
          </a:graphicData>
        </a:graphic>
      </p:graphicFrame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80963" y="2276475"/>
            <a:ext cx="458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Biológia K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07950" y="4149725"/>
            <a:ext cx="45878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Biológia E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Írásbeli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1258888" y="476250"/>
            <a:ext cx="6994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cs typeface="+mn-cs"/>
              </a:rPr>
              <a:t>2009.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2010.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2011.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2012. </a:t>
            </a:r>
            <a:r>
              <a:rPr lang="hu-HU" sz="2000" b="1">
                <a:cs typeface="+mn-cs"/>
              </a:rPr>
              <a:t>– </a:t>
            </a:r>
            <a:r>
              <a:rPr lang="hu-HU" sz="2000" b="1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2013.</a:t>
            </a:r>
            <a:endParaRPr lang="hu-HU" sz="2000" b="1" dirty="0">
              <a:solidFill>
                <a:srgbClr val="0000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95288" y="1341438"/>
          <a:ext cx="4295775" cy="2676525"/>
        </p:xfrm>
        <a:graphic>
          <a:graphicData uri="http://schemas.openxmlformats.org/presentationml/2006/ole">
            <p:oleObj spid="_x0000_s17410" name="Worksheet" r:id="rId4" imgW="4295775" imgH="2676550" progId="Excel.Sheet.8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665662" y="1484313"/>
          <a:ext cx="4226817" cy="2199087"/>
        </p:xfrm>
        <a:graphic>
          <a:graphicData uri="http://schemas.openxmlformats.org/presentationml/2006/ole">
            <p:oleObj spid="_x0000_s17411" name="Worksheet" r:id="rId5" imgW="4267200" imgH="2219350" progId="Excel.Sheet.8">
              <p:embed/>
            </p:oleObj>
          </a:graphicData>
        </a:graphic>
      </p:graphicFrame>
      <p:graphicFrame>
        <p:nvGraphicFramePr>
          <p:cNvPr id="1741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854575" y="3373438"/>
          <a:ext cx="3910013" cy="2154237"/>
        </p:xfrm>
        <a:graphic>
          <a:graphicData uri="http://schemas.openxmlformats.org/presentationml/2006/ole">
            <p:oleObj spid="_x0000_s17412" name="Worksheet" r:id="rId6" imgW="4286250" imgH="2362403" progId="Excel.Sheet.8">
              <p:embed/>
            </p:oleObj>
          </a:graphicData>
        </a:graphic>
      </p:graphicFrame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7413" name="Object 6"/>
          <p:cNvGraphicFramePr>
            <a:graphicFrameLocks noChangeAspect="1"/>
          </p:cNvGraphicFramePr>
          <p:nvPr/>
        </p:nvGraphicFramePr>
        <p:xfrm>
          <a:off x="0" y="3213100"/>
          <a:ext cx="4986338" cy="2652713"/>
        </p:xfrm>
        <a:graphic>
          <a:graphicData uri="http://schemas.openxmlformats.org/presentationml/2006/ole">
            <p:oleObj spid="_x0000_s17413" name="Worksheet" r:id="rId7" imgW="4295775" imgH="2362403" progId="Excel.Sheet.8">
              <p:embed/>
            </p:oleObj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80963" y="2276475"/>
            <a:ext cx="458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Fizika K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07950" y="4149725"/>
            <a:ext cx="45878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Fizika E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Írásbeli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403350" y="404813"/>
            <a:ext cx="69945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cs typeface="+mn-cs"/>
              </a:rPr>
              <a:t>2009.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2010.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2011.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2012.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2013.</a:t>
            </a:r>
            <a:endParaRPr lang="hu-HU" sz="2000" b="1" dirty="0">
              <a:solidFill>
                <a:srgbClr val="0000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684213" y="1484313"/>
          <a:ext cx="4295775" cy="2676525"/>
        </p:xfrm>
        <a:graphic>
          <a:graphicData uri="http://schemas.openxmlformats.org/presentationml/2006/ole">
            <p:oleObj spid="_x0000_s18434" name="Worksheet" r:id="rId4" imgW="4295775" imgH="2676550" progId="Excel.Sheet.8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13263" y="1673225"/>
          <a:ext cx="4244975" cy="2165350"/>
        </p:xfrm>
        <a:graphic>
          <a:graphicData uri="http://schemas.openxmlformats.org/presentationml/2006/ole">
            <p:oleObj spid="_x0000_s18435" name="Worksheet" r:id="rId5" imgW="4295775" imgH="2190902" progId="Excel.Sheet.8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67263" y="3600450"/>
          <a:ext cx="3910012" cy="2154238"/>
        </p:xfrm>
        <a:graphic>
          <a:graphicData uri="http://schemas.openxmlformats.org/presentationml/2006/ole">
            <p:oleObj spid="_x0000_s18436" name="Worksheet" r:id="rId6" imgW="4286250" imgH="2362403" progId="Excel.Sheet.8">
              <p:embed/>
            </p:oleObj>
          </a:graphicData>
        </a:graphic>
      </p:graphicFrame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8437" name="Object 6"/>
          <p:cNvGraphicFramePr>
            <a:graphicFrameLocks noChangeAspect="1"/>
          </p:cNvGraphicFramePr>
          <p:nvPr/>
        </p:nvGraphicFramePr>
        <p:xfrm>
          <a:off x="409575" y="3355975"/>
          <a:ext cx="4800600" cy="2511425"/>
        </p:xfrm>
        <a:graphic>
          <a:graphicData uri="http://schemas.openxmlformats.org/presentationml/2006/ole">
            <p:oleObj spid="_x0000_s18437" name="Worksheet" r:id="rId7" imgW="4286250" imgH="2305101" progId="Excel.Sheet.8">
              <p:embed/>
            </p:oleObj>
          </a:graphicData>
        </a:graphic>
      </p:graphicFrame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79388" y="2205038"/>
            <a:ext cx="458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Kémia K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79388" y="4292600"/>
            <a:ext cx="458787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Kémia E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Írásbeli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331913" y="476250"/>
            <a:ext cx="6994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cs typeface="+mn-cs"/>
              </a:rPr>
              <a:t>2009.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2010.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2011.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2012. </a:t>
            </a:r>
            <a:r>
              <a:rPr lang="hu-HU" sz="2000" b="1">
                <a:cs typeface="+mn-cs"/>
              </a:rPr>
              <a:t>– </a:t>
            </a:r>
            <a:r>
              <a:rPr lang="hu-HU" sz="2000" b="1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2013.</a:t>
            </a:r>
            <a:endParaRPr lang="hu-HU" sz="2000" b="1" dirty="0">
              <a:solidFill>
                <a:srgbClr val="0000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-231775" y="620713"/>
          <a:ext cx="4276725" cy="2495550"/>
        </p:xfrm>
        <a:graphic>
          <a:graphicData uri="http://schemas.openxmlformats.org/presentationml/2006/ole">
            <p:oleObj spid="_x0000_s19458" name="Worksheet" r:id="rId4" imgW="4276628" imgH="2495621" progId="Excel.Sheet.8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137150" y="620713"/>
          <a:ext cx="4016375" cy="2317750"/>
        </p:xfrm>
        <a:graphic>
          <a:graphicData uri="http://schemas.openxmlformats.org/presentationml/2006/ole">
            <p:oleObj spid="_x0000_s19459" name="Worksheet" r:id="rId5" imgW="4257675" imgH="2457501" progId="Excel.Sheet.8">
              <p:embed/>
            </p:oleObj>
          </a:graphicData>
        </a:graphic>
      </p:graphicFrame>
      <p:graphicFrame>
        <p:nvGraphicFramePr>
          <p:cNvPr id="194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14313" y="3975100"/>
          <a:ext cx="4068762" cy="2192338"/>
        </p:xfrm>
        <a:graphic>
          <a:graphicData uri="http://schemas.openxmlformats.org/presentationml/2006/ole">
            <p:oleObj spid="_x0000_s19460" name="Worksheet" r:id="rId6" imgW="4295811" imgH="2314529" progId="Excel.Sheet.8">
              <p:embed/>
            </p:oleObj>
          </a:graphicData>
        </a:graphic>
      </p:graphicFrame>
      <p:graphicFrame>
        <p:nvGraphicFramePr>
          <p:cNvPr id="19461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94313" y="3933825"/>
          <a:ext cx="3902075" cy="2306638"/>
        </p:xfrm>
        <a:graphic>
          <a:graphicData uri="http://schemas.openxmlformats.org/presentationml/2006/ole">
            <p:oleObj spid="_x0000_s19461" name="Worksheet" r:id="rId7" imgW="4286250" imgH="2533498" progId="Excel.Sheet.8">
              <p:embed/>
            </p:oleObj>
          </a:graphicData>
        </a:graphic>
      </p:graphicFrame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2438400" y="2060575"/>
          <a:ext cx="4273550" cy="2659063"/>
        </p:xfrm>
        <a:graphic>
          <a:graphicData uri="http://schemas.openxmlformats.org/presentationml/2006/ole">
            <p:oleObj spid="_x0000_s19462" name="Worksheet" r:id="rId8" imgW="4276628" imgH="2657531" progId="Excel.Sheet.8">
              <p:embed/>
            </p:oleObj>
          </a:graphicData>
        </a:graphic>
      </p:graphicFrame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468313" y="1125538"/>
            <a:ext cx="28082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Olvasott szöveg értése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6300788" y="1125538"/>
            <a:ext cx="20875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Nyelvhelyesség</a:t>
            </a:r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250825" y="188913"/>
            <a:ext cx="84359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az angol nyelv emelt szintű vizsgáján </a:t>
            </a:r>
          </a:p>
          <a:p>
            <a:pPr algn="ctr">
              <a:defRPr/>
            </a:pP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2010.</a:t>
            </a:r>
            <a:r>
              <a:rPr lang="hu-HU" sz="2000" b="1" dirty="0" smtClean="0">
                <a:solidFill>
                  <a:schemeClr val="tx2"/>
                </a:solidFill>
                <a:cs typeface="+mn-cs"/>
              </a:rPr>
              <a:t> </a:t>
            </a:r>
            <a:r>
              <a:rPr lang="hu-HU" sz="2000" b="1" dirty="0">
                <a:solidFill>
                  <a:schemeClr val="tx2"/>
                </a:solidFill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2011.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2012.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2013.</a:t>
            </a:r>
            <a:endParaRPr lang="hu-HU" sz="20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851275" y="256540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Íráskészség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300788" y="4292600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Beszédkészség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115616" y="4365104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Hallott szöveg értése</a:t>
            </a:r>
          </a:p>
        </p:txBody>
      </p:sp>
      <p:grpSp>
        <p:nvGrpSpPr>
          <p:cNvPr id="19470" name="Group 14"/>
          <p:cNvGrpSpPr>
            <a:grpSpLocks noChangeAspect="1"/>
          </p:cNvGrpSpPr>
          <p:nvPr/>
        </p:nvGrpSpPr>
        <p:grpSpPr bwMode="auto">
          <a:xfrm>
            <a:off x="-2052638" y="0"/>
            <a:ext cx="3617913" cy="996950"/>
            <a:chOff x="-1276" y="63"/>
            <a:chExt cx="2279" cy="628"/>
          </a:xfrm>
        </p:grpSpPr>
        <p:sp>
          <p:nvSpPr>
            <p:cNvPr id="19471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63"/>
              <a:ext cx="972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72" name="Rectangle 17"/>
            <p:cNvSpPr>
              <a:spLocks noChangeArrowheads="1"/>
            </p:cNvSpPr>
            <p:nvPr/>
          </p:nvSpPr>
          <p:spPr bwMode="auto">
            <a:xfrm>
              <a:off x="366" y="471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hu-HU"/>
            </a:p>
          </p:txBody>
        </p:sp>
        <p:sp>
          <p:nvSpPr>
            <p:cNvPr id="19473" name="Rectangle 20"/>
            <p:cNvSpPr>
              <a:spLocks noChangeArrowheads="1"/>
            </p:cNvSpPr>
            <p:nvPr/>
          </p:nvSpPr>
          <p:spPr bwMode="auto">
            <a:xfrm>
              <a:off x="851" y="100"/>
              <a:ext cx="5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2700" b="1">
                  <a:solidFill>
                    <a:srgbClr val="000000"/>
                  </a:solidFill>
                  <a:latin typeface="Garamond" pitchFamily="18" charset="0"/>
                </a:rPr>
                <a:t> </a:t>
              </a:r>
              <a:endParaRPr lang="hu-HU"/>
            </a:p>
          </p:txBody>
        </p:sp>
        <p:sp>
          <p:nvSpPr>
            <p:cNvPr id="19474" name="Rectangle 21"/>
            <p:cNvSpPr>
              <a:spLocks noChangeArrowheads="1"/>
            </p:cNvSpPr>
            <p:nvPr/>
          </p:nvSpPr>
          <p:spPr bwMode="auto">
            <a:xfrm>
              <a:off x="455" y="357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hu-HU"/>
            </a:p>
          </p:txBody>
        </p:sp>
        <p:sp>
          <p:nvSpPr>
            <p:cNvPr id="19475" name="Rectangle 22"/>
            <p:cNvSpPr>
              <a:spLocks noChangeArrowheads="1"/>
            </p:cNvSpPr>
            <p:nvPr/>
          </p:nvSpPr>
          <p:spPr bwMode="auto">
            <a:xfrm>
              <a:off x="844" y="357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hu-HU"/>
            </a:p>
          </p:txBody>
        </p:sp>
        <p:sp>
          <p:nvSpPr>
            <p:cNvPr id="19476" name="Rectangle 23"/>
            <p:cNvSpPr>
              <a:spLocks noChangeArrowheads="1"/>
            </p:cNvSpPr>
            <p:nvPr/>
          </p:nvSpPr>
          <p:spPr bwMode="auto">
            <a:xfrm>
              <a:off x="-1276" y="556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hu-HU"/>
            </a:p>
          </p:txBody>
        </p:sp>
        <p:sp>
          <p:nvSpPr>
            <p:cNvPr id="19477" name="Rectangle 24"/>
            <p:cNvSpPr>
              <a:spLocks noChangeArrowheads="1"/>
            </p:cNvSpPr>
            <p:nvPr/>
          </p:nvSpPr>
          <p:spPr bwMode="auto">
            <a:xfrm>
              <a:off x="979" y="576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73025" y="561975"/>
          <a:ext cx="4294188" cy="2673350"/>
        </p:xfrm>
        <a:graphic>
          <a:graphicData uri="http://schemas.openxmlformats.org/presentationml/2006/ole">
            <p:oleObj spid="_x0000_s20482" name="Worksheet" r:id="rId4" imgW="4295775" imgH="2676550" progId="Excel.Sheet.8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627563" y="681038"/>
          <a:ext cx="4443412" cy="2359025"/>
        </p:xfrm>
        <a:graphic>
          <a:graphicData uri="http://schemas.openxmlformats.org/presentationml/2006/ole">
            <p:oleObj spid="_x0000_s20483" name="Worksheet" r:id="rId5" imgW="4305300" imgH="2286000" progId="Excel.Sheet.8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9512" y="4005064"/>
          <a:ext cx="4586288" cy="2543175"/>
        </p:xfrm>
        <a:graphic>
          <a:graphicData uri="http://schemas.openxmlformats.org/presentationml/2006/ole">
            <p:oleObj spid="_x0000_s20484" name="Worksheet" r:id="rId6" imgW="4276725" imgH="2371750" progId="Excel.Sheet.8">
              <p:embed/>
            </p:oleObj>
          </a:graphicData>
        </a:graphic>
      </p:graphicFrame>
      <p:graphicFrame>
        <p:nvGraphicFramePr>
          <p:cNvPr id="20485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81600" y="4011613"/>
          <a:ext cx="3732213" cy="2244725"/>
        </p:xfrm>
        <a:graphic>
          <a:graphicData uri="http://schemas.openxmlformats.org/presentationml/2006/ole">
            <p:oleObj spid="_x0000_s20485" name="Worksheet" r:id="rId7" imgW="4276725" imgH="2571699" progId="Excel.Sheet.8">
              <p:embed/>
            </p:oleObj>
          </a:graphicData>
        </a:graphic>
      </p:graphicFrame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2443163" y="2205038"/>
          <a:ext cx="4273550" cy="2659062"/>
        </p:xfrm>
        <a:graphic>
          <a:graphicData uri="http://schemas.openxmlformats.org/presentationml/2006/ole">
            <p:oleObj spid="_x0000_s20486" name="Worksheet" r:id="rId8" imgW="4276628" imgH="2657531" progId="Excel.Sheet.8">
              <p:embed/>
            </p:oleObj>
          </a:graphicData>
        </a:graphic>
      </p:graphicFrame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971550" y="1052513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Olvasott szöveg értése</a:t>
            </a: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5940425" y="1052513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Nyelvhelyesség</a:t>
            </a:r>
          </a:p>
        </p:txBody>
      </p:sp>
      <p:sp>
        <p:nvSpPr>
          <p:cNvPr id="17418" name="Rectangle 9"/>
          <p:cNvSpPr>
            <a:spLocks noChangeArrowheads="1"/>
          </p:cNvSpPr>
          <p:nvPr/>
        </p:nvSpPr>
        <p:spPr bwMode="auto">
          <a:xfrm>
            <a:off x="250825" y="188913"/>
            <a:ext cx="86423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a német nyelv emelt szintű vizsgáján </a:t>
            </a:r>
          </a:p>
          <a:p>
            <a:pPr algn="ctr">
              <a:defRPr/>
            </a:pP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2010.</a:t>
            </a:r>
            <a:r>
              <a:rPr lang="hu-HU" sz="2000" b="1" dirty="0" smtClean="0">
                <a:solidFill>
                  <a:schemeClr val="tx2"/>
                </a:solidFill>
                <a:cs typeface="+mn-cs"/>
              </a:rPr>
              <a:t> </a:t>
            </a:r>
            <a:r>
              <a:rPr lang="hu-HU" sz="2000" b="1" dirty="0">
                <a:solidFill>
                  <a:schemeClr val="tx2"/>
                </a:solidFill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2011.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2012.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2013.</a:t>
            </a:r>
            <a:endParaRPr lang="hu-HU" sz="20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851275" y="270827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/>
              <a:t>Íráskészség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940425" y="4365625"/>
            <a:ext cx="2376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b="1" dirty="0"/>
              <a:t>Beszédkészség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683568" y="4509120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b="1" dirty="0"/>
              <a:t>Hallott szöveg értése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042988" y="260350"/>
            <a:ext cx="72358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 dirty="0"/>
              <a:t>Tények, számok a vizsgákról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95288" y="981075"/>
            <a:ext cx="8497192" cy="7921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hu-HU" sz="2000" b="1" dirty="0" smtClean="0">
                <a:solidFill>
                  <a:srgbClr val="FF0000"/>
                </a:solidFill>
              </a:rPr>
              <a:t>2013 </a:t>
            </a:r>
            <a:r>
              <a:rPr lang="hu-HU" sz="2000" b="1" dirty="0">
                <a:solidFill>
                  <a:srgbClr val="FF0000"/>
                </a:solidFill>
              </a:rPr>
              <a:t>május-júniusában érettségi vizsgát tett </a:t>
            </a:r>
          </a:p>
          <a:p>
            <a:pPr marL="342900" indent="-342900" algn="ctr"/>
            <a:r>
              <a:rPr lang="hu-HU" sz="1200" b="1" dirty="0" smtClean="0">
                <a:solidFill>
                  <a:srgbClr val="FF0000"/>
                </a:solidFill>
              </a:rPr>
              <a:t>136 </a:t>
            </a:r>
            <a:r>
              <a:rPr lang="hu-HU" sz="1200" b="1" dirty="0">
                <a:solidFill>
                  <a:srgbClr val="FF0000"/>
                </a:solidFill>
              </a:rPr>
              <a:t>102</a:t>
            </a:r>
            <a:r>
              <a:rPr lang="hu-HU" sz="2800" b="1" dirty="0">
                <a:solidFill>
                  <a:srgbClr val="FF0000"/>
                </a:solidFill>
              </a:rPr>
              <a:t> </a:t>
            </a:r>
            <a:r>
              <a:rPr lang="hu-HU" sz="28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smtClean="0">
                <a:solidFill>
                  <a:srgbClr val="FF0000"/>
                </a:solidFill>
              </a:rPr>
              <a:t>138 </a:t>
            </a:r>
            <a:r>
              <a:rPr lang="hu-HU" sz="1400" b="1" dirty="0">
                <a:solidFill>
                  <a:srgbClr val="FF0000"/>
                </a:solidFill>
              </a:rPr>
              <a:t>180 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b="1" dirty="0" smtClean="0">
                <a:solidFill>
                  <a:srgbClr val="FF0000"/>
                </a:solidFill>
              </a:rPr>
              <a:t>141 286</a:t>
            </a:r>
            <a:r>
              <a:rPr lang="hu-HU" sz="2800" b="1" dirty="0" smtClean="0">
                <a:solidFill>
                  <a:srgbClr val="FF0000"/>
                </a:solidFill>
              </a:rPr>
              <a:t>  </a:t>
            </a:r>
            <a:r>
              <a:rPr lang="hu-HU" b="1" dirty="0" smtClean="0">
                <a:solidFill>
                  <a:srgbClr val="FF0000"/>
                </a:solidFill>
              </a:rPr>
              <a:t>136 </a:t>
            </a:r>
            <a:r>
              <a:rPr lang="hu-HU" b="1" dirty="0">
                <a:solidFill>
                  <a:srgbClr val="FF0000"/>
                </a:solidFill>
              </a:rPr>
              <a:t>250 </a:t>
            </a:r>
            <a:r>
              <a:rPr lang="hu-HU" sz="2000" b="1" dirty="0" smtClean="0">
                <a:solidFill>
                  <a:srgbClr val="FF0000"/>
                </a:solidFill>
              </a:rPr>
              <a:t>131 696 fő</a:t>
            </a:r>
            <a:endParaRPr lang="hu-HU" sz="2000" b="1" i="1" dirty="0">
              <a:solidFill>
                <a:srgbClr val="FF0000"/>
              </a:solidFill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95288" y="3860800"/>
            <a:ext cx="8497192" cy="16557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hu-HU" sz="2000" b="1" dirty="0">
                <a:solidFill>
                  <a:srgbClr val="FF0000"/>
                </a:solidFill>
              </a:rPr>
              <a:t>Érettségi bizonyítványt kapott</a:t>
            </a:r>
          </a:p>
          <a:p>
            <a:pPr marL="342900" indent="-342900" algn="ctr">
              <a:spcBef>
                <a:spcPct val="20000"/>
              </a:spcBef>
            </a:pPr>
            <a:r>
              <a:rPr lang="hu-HU" sz="1200" b="1" dirty="0" smtClean="0">
                <a:solidFill>
                  <a:srgbClr val="FF0000"/>
                </a:solidFill>
              </a:rPr>
              <a:t>89 </a:t>
            </a:r>
            <a:r>
              <a:rPr lang="hu-HU" sz="1200" b="1" dirty="0">
                <a:solidFill>
                  <a:srgbClr val="FF0000"/>
                </a:solidFill>
              </a:rPr>
              <a:t>184   </a:t>
            </a:r>
            <a:r>
              <a:rPr lang="hu-HU" sz="1400" b="1" dirty="0">
                <a:solidFill>
                  <a:srgbClr val="FF0000"/>
                </a:solidFill>
              </a:rPr>
              <a:t>85 586    </a:t>
            </a:r>
            <a:r>
              <a:rPr lang="hu-HU" sz="1600" b="1" dirty="0">
                <a:solidFill>
                  <a:srgbClr val="FF0000"/>
                </a:solidFill>
              </a:rPr>
              <a:t>84 046    </a:t>
            </a:r>
            <a:r>
              <a:rPr lang="hu-HU" b="1" dirty="0">
                <a:solidFill>
                  <a:srgbClr val="FF0000"/>
                </a:solidFill>
              </a:rPr>
              <a:t>82 172   </a:t>
            </a:r>
            <a:r>
              <a:rPr lang="hu-HU" sz="2000" b="1" dirty="0" smtClean="0">
                <a:solidFill>
                  <a:srgbClr val="FF0000"/>
                </a:solidFill>
              </a:rPr>
              <a:t>76 303</a:t>
            </a:r>
            <a:r>
              <a:rPr lang="hu-HU" sz="2000" dirty="0" smtClean="0"/>
              <a:t> </a:t>
            </a:r>
            <a:r>
              <a:rPr lang="hu-HU" sz="2000" b="1" dirty="0" smtClean="0">
                <a:solidFill>
                  <a:srgbClr val="FF0000"/>
                </a:solidFill>
              </a:rPr>
              <a:t>fő</a:t>
            </a:r>
            <a:endParaRPr lang="hu-HU" sz="2000" b="1" i="1" dirty="0">
              <a:solidFill>
                <a:srgbClr val="FF000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hu-HU" sz="2000" b="1" dirty="0">
                <a:solidFill>
                  <a:srgbClr val="FF0000"/>
                </a:solidFill>
              </a:rPr>
              <a:t>Tanúsítványt kapott </a:t>
            </a:r>
          </a:p>
          <a:p>
            <a:pPr marL="342900" indent="-342900" algn="ctr">
              <a:spcBef>
                <a:spcPct val="20000"/>
              </a:spcBef>
            </a:pPr>
            <a:r>
              <a:rPr lang="hu-HU" sz="1100" b="1" dirty="0" smtClean="0">
                <a:solidFill>
                  <a:srgbClr val="FF0000"/>
                </a:solidFill>
              </a:rPr>
              <a:t>10 </a:t>
            </a:r>
            <a:r>
              <a:rPr lang="hu-HU" sz="1100" b="1" dirty="0">
                <a:solidFill>
                  <a:srgbClr val="FF0000"/>
                </a:solidFill>
              </a:rPr>
              <a:t>687</a:t>
            </a:r>
            <a:r>
              <a:rPr lang="hu-HU" sz="2000" b="1" dirty="0">
                <a:solidFill>
                  <a:srgbClr val="FF0000"/>
                </a:solidFill>
              </a:rPr>
              <a:t> </a:t>
            </a:r>
            <a:r>
              <a:rPr lang="hu-HU" sz="1200" b="1" dirty="0">
                <a:solidFill>
                  <a:srgbClr val="FF0000"/>
                </a:solidFill>
              </a:rPr>
              <a:t>13 637 </a:t>
            </a:r>
            <a:r>
              <a:rPr lang="hu-HU" sz="1200" b="1" dirty="0" smtClean="0">
                <a:solidFill>
                  <a:srgbClr val="FF0000"/>
                </a:solidFill>
              </a:rPr>
              <a:t>  </a:t>
            </a:r>
            <a:r>
              <a:rPr lang="hu-HU" sz="1400" b="1" dirty="0" smtClean="0">
                <a:solidFill>
                  <a:srgbClr val="FF0000"/>
                </a:solidFill>
              </a:rPr>
              <a:t>17 </a:t>
            </a:r>
            <a:r>
              <a:rPr lang="hu-HU" sz="1400" b="1" dirty="0">
                <a:solidFill>
                  <a:srgbClr val="FF0000"/>
                </a:solidFill>
              </a:rPr>
              <a:t>153</a:t>
            </a:r>
            <a:r>
              <a:rPr lang="hu-HU" sz="2000" b="1" dirty="0">
                <a:solidFill>
                  <a:srgbClr val="FF0000"/>
                </a:solidFill>
              </a:rPr>
              <a:t> </a:t>
            </a:r>
            <a:r>
              <a:rPr lang="hu-HU" sz="2000" b="1" dirty="0" smtClean="0">
                <a:solidFill>
                  <a:srgbClr val="FF0000"/>
                </a:solidFill>
              </a:rPr>
              <a:t> </a:t>
            </a:r>
            <a:r>
              <a:rPr lang="hu-HU" sz="1600" b="1" dirty="0" smtClean="0">
                <a:solidFill>
                  <a:srgbClr val="FF0000"/>
                </a:solidFill>
              </a:rPr>
              <a:t>16 887</a:t>
            </a:r>
            <a:r>
              <a:rPr lang="hu-HU" b="1" dirty="0" smtClean="0">
                <a:solidFill>
                  <a:srgbClr val="FF0000"/>
                </a:solidFill>
              </a:rPr>
              <a:t>   15 450 </a:t>
            </a:r>
            <a:r>
              <a:rPr lang="hu-HU" sz="2000" b="1" dirty="0">
                <a:solidFill>
                  <a:srgbClr val="FF0000"/>
                </a:solidFill>
              </a:rPr>
              <a:t>fő </a:t>
            </a:r>
            <a:r>
              <a:rPr lang="hu-HU" sz="2000" b="1" dirty="0" smtClean="0">
                <a:solidFill>
                  <a:srgbClr val="FF0000"/>
                </a:solidFill>
              </a:rPr>
              <a:t>– </a:t>
            </a:r>
            <a:r>
              <a:rPr lang="hu-HU" sz="1100" b="1" dirty="0" smtClean="0">
                <a:solidFill>
                  <a:srgbClr val="FF0000"/>
                </a:solidFill>
              </a:rPr>
              <a:t>11 </a:t>
            </a:r>
            <a:r>
              <a:rPr lang="hu-HU" sz="1100" b="1" dirty="0">
                <a:solidFill>
                  <a:srgbClr val="FF0000"/>
                </a:solidFill>
              </a:rPr>
              <a:t>717</a:t>
            </a:r>
            <a:r>
              <a:rPr lang="hu-HU" sz="2000" b="1" dirty="0">
                <a:solidFill>
                  <a:srgbClr val="FF0000"/>
                </a:solidFill>
              </a:rPr>
              <a:t> </a:t>
            </a:r>
            <a:r>
              <a:rPr lang="hu-HU" sz="1200" b="1" dirty="0">
                <a:solidFill>
                  <a:srgbClr val="FF0000"/>
                </a:solidFill>
              </a:rPr>
              <a:t>15 024 </a:t>
            </a:r>
            <a:r>
              <a:rPr lang="hu-HU" sz="1200" b="1" dirty="0" smtClean="0">
                <a:solidFill>
                  <a:srgbClr val="FF0000"/>
                </a:solidFill>
              </a:rPr>
              <a:t>  </a:t>
            </a:r>
            <a:r>
              <a:rPr lang="hu-HU" sz="1400" b="1" dirty="0" smtClean="0">
                <a:solidFill>
                  <a:srgbClr val="FF0000"/>
                </a:solidFill>
              </a:rPr>
              <a:t>19 </a:t>
            </a:r>
            <a:r>
              <a:rPr lang="hu-HU" sz="1400" b="1" dirty="0">
                <a:solidFill>
                  <a:srgbClr val="FF0000"/>
                </a:solidFill>
              </a:rPr>
              <a:t>174 </a:t>
            </a:r>
            <a:r>
              <a:rPr lang="hu-HU" sz="1400" b="1" dirty="0" smtClean="0">
                <a:solidFill>
                  <a:srgbClr val="FF0000"/>
                </a:solidFill>
              </a:rPr>
              <a:t>  </a:t>
            </a:r>
            <a:r>
              <a:rPr lang="hu-HU" sz="1600" b="1" dirty="0" smtClean="0">
                <a:solidFill>
                  <a:srgbClr val="FF0000"/>
                </a:solidFill>
              </a:rPr>
              <a:t>18 </a:t>
            </a:r>
            <a:r>
              <a:rPr lang="hu-HU" sz="1600" b="1" dirty="0">
                <a:solidFill>
                  <a:srgbClr val="FF0000"/>
                </a:solidFill>
              </a:rPr>
              <a:t>801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smtClean="0">
                <a:solidFill>
                  <a:srgbClr val="FF0000"/>
                </a:solidFill>
              </a:rPr>
              <a:t> 17 140 </a:t>
            </a:r>
            <a:r>
              <a:rPr lang="hu-HU" sz="2000" b="1" dirty="0" smtClean="0">
                <a:solidFill>
                  <a:srgbClr val="FF0000"/>
                </a:solidFill>
              </a:rPr>
              <a:t>vizsgáról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95288" y="1916113"/>
            <a:ext cx="8497192" cy="18018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hu-HU" sz="2000" b="1" dirty="0">
                <a:solidFill>
                  <a:srgbClr val="FF0000"/>
                </a:solidFill>
              </a:rPr>
              <a:t>Az összes értékelt tantárgyi vizsga: </a:t>
            </a:r>
          </a:p>
          <a:p>
            <a:pPr marL="342900" indent="-342900" algn="ctr"/>
            <a:r>
              <a:rPr lang="hu-HU" sz="1200" b="1" dirty="0" smtClean="0">
                <a:solidFill>
                  <a:srgbClr val="FF0000"/>
                </a:solidFill>
              </a:rPr>
              <a:t>533 871   </a:t>
            </a:r>
            <a:r>
              <a:rPr lang="hu-HU" sz="28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>
                <a:solidFill>
                  <a:srgbClr val="FF0000"/>
                </a:solidFill>
              </a:rPr>
              <a:t>529 375   </a:t>
            </a:r>
            <a:r>
              <a:rPr lang="hu-HU" sz="1400" b="1" dirty="0" smtClean="0">
                <a:solidFill>
                  <a:srgbClr val="FF0000"/>
                </a:solidFill>
              </a:rPr>
              <a:t>  </a:t>
            </a:r>
            <a:r>
              <a:rPr lang="hu-HU" b="1" dirty="0">
                <a:solidFill>
                  <a:srgbClr val="FF0000"/>
                </a:solidFill>
              </a:rPr>
              <a:t>532 166  </a:t>
            </a:r>
            <a:r>
              <a:rPr lang="hu-HU" b="1" dirty="0" smtClean="0">
                <a:solidFill>
                  <a:srgbClr val="FF0000"/>
                </a:solidFill>
              </a:rPr>
              <a:t>  </a:t>
            </a:r>
            <a:r>
              <a:rPr lang="hu-HU" b="1" dirty="0">
                <a:solidFill>
                  <a:srgbClr val="FF0000"/>
                </a:solidFill>
              </a:rPr>
              <a:t>521 </a:t>
            </a:r>
            <a:r>
              <a:rPr lang="hu-HU" b="1" dirty="0" smtClean="0">
                <a:solidFill>
                  <a:srgbClr val="FF0000"/>
                </a:solidFill>
              </a:rPr>
              <a:t>032  </a:t>
            </a:r>
            <a:r>
              <a:rPr lang="hu-HU" sz="2000" b="1" dirty="0" smtClean="0">
                <a:solidFill>
                  <a:srgbClr val="FF0000"/>
                </a:solidFill>
              </a:rPr>
              <a:t>501 803</a:t>
            </a:r>
            <a:endParaRPr lang="hu-HU" sz="2000" b="1" dirty="0">
              <a:solidFill>
                <a:srgbClr val="FF0000"/>
              </a:solidFill>
            </a:endParaRPr>
          </a:p>
          <a:p>
            <a:pPr marL="742950" lvl="1" indent="-285750"/>
            <a:r>
              <a:rPr lang="hu-HU" b="1" i="1" dirty="0">
                <a:solidFill>
                  <a:srgbClr val="FF0000"/>
                </a:solidFill>
              </a:rPr>
              <a:t>- középszintű tantárgyi </a:t>
            </a:r>
            <a:r>
              <a:rPr lang="hu-HU" b="1" i="1" dirty="0" smtClean="0">
                <a:solidFill>
                  <a:srgbClr val="FF0000"/>
                </a:solidFill>
              </a:rPr>
              <a:t>vizsga: </a:t>
            </a:r>
            <a:r>
              <a:rPr lang="hu-HU" sz="1200" b="1" i="1" dirty="0" smtClean="0">
                <a:solidFill>
                  <a:srgbClr val="FF0000"/>
                </a:solidFill>
              </a:rPr>
              <a:t>460 </a:t>
            </a:r>
            <a:r>
              <a:rPr lang="hu-HU" sz="1200" b="1" i="1" dirty="0">
                <a:solidFill>
                  <a:srgbClr val="FF0000"/>
                </a:solidFill>
              </a:rPr>
              <a:t>187   </a:t>
            </a:r>
            <a:r>
              <a:rPr lang="hu-HU" sz="1400" b="1" i="1" dirty="0">
                <a:solidFill>
                  <a:srgbClr val="FF0000"/>
                </a:solidFill>
              </a:rPr>
              <a:t>447 855   </a:t>
            </a:r>
            <a:r>
              <a:rPr lang="hu-HU" sz="1600" b="1" i="1" dirty="0">
                <a:solidFill>
                  <a:srgbClr val="FF0000"/>
                </a:solidFill>
              </a:rPr>
              <a:t>443 051</a:t>
            </a:r>
            <a:r>
              <a:rPr lang="hu-HU" sz="2000" b="1" i="1" dirty="0">
                <a:solidFill>
                  <a:srgbClr val="FF0000"/>
                </a:solidFill>
              </a:rPr>
              <a:t>   </a:t>
            </a:r>
            <a:r>
              <a:rPr lang="hu-HU" b="1" i="1" dirty="0" smtClean="0">
                <a:solidFill>
                  <a:srgbClr val="FF0000"/>
                </a:solidFill>
              </a:rPr>
              <a:t>423 307  </a:t>
            </a:r>
            <a:r>
              <a:rPr lang="hu-HU" sz="2000" b="1" i="1" dirty="0" smtClean="0">
                <a:solidFill>
                  <a:srgbClr val="FF0000"/>
                </a:solidFill>
              </a:rPr>
              <a:t>402 393</a:t>
            </a:r>
            <a:endParaRPr lang="hu-HU" sz="2000" b="1" i="1" dirty="0">
              <a:solidFill>
                <a:srgbClr val="FF0000"/>
              </a:solidFill>
            </a:endParaRPr>
          </a:p>
          <a:p>
            <a:pPr marL="742950" lvl="1" indent="-285750">
              <a:spcBef>
                <a:spcPct val="10000"/>
              </a:spcBef>
            </a:pPr>
            <a:r>
              <a:rPr lang="hu-HU" b="1" i="1" dirty="0">
                <a:solidFill>
                  <a:srgbClr val="FF0000"/>
                </a:solidFill>
              </a:rPr>
              <a:t>- emelt szintű tantárgyi </a:t>
            </a:r>
            <a:r>
              <a:rPr lang="hu-HU" b="1" i="1" dirty="0" smtClean="0">
                <a:solidFill>
                  <a:srgbClr val="FF0000"/>
                </a:solidFill>
              </a:rPr>
              <a:t>vizsga: </a:t>
            </a:r>
            <a:r>
              <a:rPr lang="hu-HU" sz="1200" b="1" i="1" dirty="0" smtClean="0">
                <a:solidFill>
                  <a:srgbClr val="FF0000"/>
                </a:solidFill>
              </a:rPr>
              <a:t>24 </a:t>
            </a:r>
            <a:r>
              <a:rPr lang="hu-HU" sz="1200" b="1" i="1" dirty="0">
                <a:solidFill>
                  <a:srgbClr val="FF0000"/>
                </a:solidFill>
              </a:rPr>
              <a:t>917</a:t>
            </a:r>
            <a:r>
              <a:rPr lang="hu-HU" b="1" i="1" dirty="0">
                <a:solidFill>
                  <a:srgbClr val="FF0000"/>
                </a:solidFill>
              </a:rPr>
              <a:t>  </a:t>
            </a:r>
            <a:r>
              <a:rPr lang="hu-HU" b="1" i="1" dirty="0" smtClean="0">
                <a:solidFill>
                  <a:srgbClr val="FF0000"/>
                </a:solidFill>
              </a:rPr>
              <a:t> </a:t>
            </a:r>
            <a:r>
              <a:rPr lang="hu-HU" sz="1400" b="1" i="1" dirty="0">
                <a:solidFill>
                  <a:srgbClr val="FF0000"/>
                </a:solidFill>
              </a:rPr>
              <a:t>26 953     </a:t>
            </a:r>
            <a:r>
              <a:rPr lang="hu-HU" sz="1600" b="1" i="1" dirty="0">
                <a:solidFill>
                  <a:srgbClr val="FF0000"/>
                </a:solidFill>
              </a:rPr>
              <a:t>30 774</a:t>
            </a:r>
            <a:r>
              <a:rPr lang="hu-HU" b="1" i="1" dirty="0">
                <a:solidFill>
                  <a:srgbClr val="FF0000"/>
                </a:solidFill>
              </a:rPr>
              <a:t>     36 </a:t>
            </a:r>
            <a:r>
              <a:rPr lang="hu-HU" b="1" i="1" dirty="0" smtClean="0">
                <a:solidFill>
                  <a:srgbClr val="FF0000"/>
                </a:solidFill>
              </a:rPr>
              <a:t>867    </a:t>
            </a:r>
            <a:r>
              <a:rPr lang="hu-HU" sz="2000" b="1" i="1" dirty="0" smtClean="0">
                <a:solidFill>
                  <a:srgbClr val="FF0000"/>
                </a:solidFill>
              </a:rPr>
              <a:t>38 717</a:t>
            </a:r>
            <a:endParaRPr lang="hu-HU" sz="2000" b="1" i="1" dirty="0">
              <a:solidFill>
                <a:srgbClr val="FF0000"/>
              </a:solidFill>
            </a:endParaRPr>
          </a:p>
          <a:p>
            <a:pPr marL="742950" lvl="1" indent="-285750">
              <a:spcBef>
                <a:spcPct val="10000"/>
              </a:spcBef>
            </a:pPr>
            <a:r>
              <a:rPr lang="hu-HU" b="1" i="1" dirty="0">
                <a:solidFill>
                  <a:srgbClr val="FF0000"/>
                </a:solidFill>
              </a:rPr>
              <a:t>- korábbi vizsgaeredmények </a:t>
            </a:r>
            <a:r>
              <a:rPr lang="hu-HU" b="1" i="1" dirty="0" smtClean="0">
                <a:solidFill>
                  <a:srgbClr val="FF0000"/>
                </a:solidFill>
              </a:rPr>
              <a:t>beszámítása: </a:t>
            </a:r>
            <a:r>
              <a:rPr lang="hu-HU" sz="1100" b="1" i="1" dirty="0" smtClean="0">
                <a:solidFill>
                  <a:srgbClr val="FF0000"/>
                </a:solidFill>
              </a:rPr>
              <a:t>48 </a:t>
            </a:r>
            <a:r>
              <a:rPr lang="hu-HU" sz="1100" b="1" i="1" dirty="0">
                <a:solidFill>
                  <a:srgbClr val="FF0000"/>
                </a:solidFill>
              </a:rPr>
              <a:t>767</a:t>
            </a:r>
            <a:r>
              <a:rPr lang="hu-HU" sz="1600" b="1" i="1" dirty="0">
                <a:solidFill>
                  <a:srgbClr val="FF0000"/>
                </a:solidFill>
              </a:rPr>
              <a:t>  </a:t>
            </a:r>
            <a:r>
              <a:rPr lang="hu-HU" sz="1200" b="1" i="1" dirty="0" smtClean="0">
                <a:solidFill>
                  <a:srgbClr val="FF0000"/>
                </a:solidFill>
              </a:rPr>
              <a:t>54 </a:t>
            </a:r>
            <a:r>
              <a:rPr lang="hu-HU" sz="1200" b="1" i="1" dirty="0">
                <a:solidFill>
                  <a:srgbClr val="FF0000"/>
                </a:solidFill>
              </a:rPr>
              <a:t>567  </a:t>
            </a:r>
            <a:r>
              <a:rPr lang="hu-HU" sz="1400" b="1" i="1" dirty="0">
                <a:solidFill>
                  <a:srgbClr val="FF0000"/>
                </a:solidFill>
              </a:rPr>
              <a:t>58 341  </a:t>
            </a:r>
            <a:r>
              <a:rPr lang="hu-HU" sz="1600" b="1" i="1" dirty="0">
                <a:solidFill>
                  <a:srgbClr val="FF0000"/>
                </a:solidFill>
              </a:rPr>
              <a:t>60 </a:t>
            </a:r>
            <a:r>
              <a:rPr lang="hu-HU" sz="1600" b="1" i="1" dirty="0" smtClean="0">
                <a:solidFill>
                  <a:srgbClr val="FF0000"/>
                </a:solidFill>
              </a:rPr>
              <a:t>858</a:t>
            </a:r>
            <a:r>
              <a:rPr lang="hu-HU" b="1" i="1" dirty="0" smtClean="0">
                <a:solidFill>
                  <a:srgbClr val="FF0000"/>
                </a:solidFill>
              </a:rPr>
              <a:t>  60 </a:t>
            </a:r>
            <a:r>
              <a:rPr lang="hu-HU" b="1" i="1" dirty="0" smtClean="0">
                <a:solidFill>
                  <a:srgbClr val="FF0000"/>
                </a:solidFill>
              </a:rPr>
              <a:t>693</a:t>
            </a:r>
            <a:endParaRPr lang="hu-H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692275" y="404813"/>
            <a:ext cx="61928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/>
              <a:t>„Új” vizsgafajták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68313" y="1268413"/>
            <a:ext cx="8424862" cy="45370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hu-HU" sz="2800" b="1">
                <a:solidFill>
                  <a:srgbClr val="FF0000"/>
                </a:solidFill>
              </a:rPr>
              <a:t>Vizsgaszámok mentességek nélkül: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graphicFrame>
        <p:nvGraphicFramePr>
          <p:cNvPr id="17" name="Táblázat 16"/>
          <p:cNvGraphicFramePr>
            <a:graphicFrameLocks noGrp="1"/>
          </p:cNvGraphicFramePr>
          <p:nvPr/>
        </p:nvGraphicFramePr>
        <p:xfrm>
          <a:off x="539750" y="2708275"/>
          <a:ext cx="5328591" cy="2476565"/>
        </p:xfrm>
        <a:graphic>
          <a:graphicData uri="http://schemas.openxmlformats.org/drawingml/2006/table">
            <a:tbl>
              <a:tblPr/>
              <a:tblGrid>
                <a:gridCol w="1211042"/>
                <a:gridCol w="488991"/>
                <a:gridCol w="752810"/>
                <a:gridCol w="859327"/>
                <a:gridCol w="747708"/>
                <a:gridCol w="1268713"/>
              </a:tblGrid>
              <a:tr h="395890"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lang="hu-HU" sz="11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hu-HU" sz="14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hu-HU" sz="18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hu-HU" sz="20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089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Kiegészítő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3729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4436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3924</a:t>
                      </a:r>
                      <a:endParaRPr lang="hu-HU" sz="18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20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3472</a:t>
                      </a:r>
                      <a:endParaRPr lang="hu-HU" sz="20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940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Ismétlő</a:t>
                      </a:r>
                      <a:endParaRPr lang="hu-HU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5398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7679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10071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8530</a:t>
                      </a:r>
                      <a:endParaRPr lang="hu-HU" sz="18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20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5429</a:t>
                      </a:r>
                      <a:endParaRPr lang="hu-HU" sz="20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7089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Szintemelő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4681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6085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8106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10210</a:t>
                      </a:r>
                      <a:endParaRPr lang="hu-HU" sz="18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20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10049</a:t>
                      </a:r>
                      <a:endParaRPr lang="hu-HU" sz="20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7089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Előrehozott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48841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39124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55865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54757</a:t>
                      </a:r>
                      <a:endParaRPr lang="hu-HU" sz="18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20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55454</a:t>
                      </a:r>
                      <a:endParaRPr lang="hu-HU" sz="20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5471592" y="1196752"/>
          <a:ext cx="367240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187624" y="43500"/>
            <a:ext cx="716438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 dirty="0"/>
              <a:t>Az előrehozott vizsgák adatai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28796" y="677058"/>
            <a:ext cx="7993062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hu-HU" sz="2200" b="1" dirty="0">
                <a:solidFill>
                  <a:srgbClr val="FF0000"/>
                </a:solidFill>
              </a:rPr>
              <a:t>Vizsgatárgyankénti vizsgaszámok mentességek nélkül: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graphicFrame>
        <p:nvGraphicFramePr>
          <p:cNvPr id="113842" name="Group 178"/>
          <p:cNvGraphicFramePr>
            <a:graphicFrameLocks noGrp="1"/>
          </p:cNvGraphicFramePr>
          <p:nvPr/>
        </p:nvGraphicFramePr>
        <p:xfrm>
          <a:off x="4860032" y="1340768"/>
          <a:ext cx="4032448" cy="4014141"/>
        </p:xfrm>
        <a:graphic>
          <a:graphicData uri="http://schemas.openxmlformats.org/drawingml/2006/table">
            <a:tbl>
              <a:tblPr/>
              <a:tblGrid>
                <a:gridCol w="2664296"/>
                <a:gridCol w="1368152"/>
              </a:tblGrid>
              <a:tr h="655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1877 </a:t>
                      </a: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vizsga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Emelt szint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  </a:t>
                      </a:r>
                      <a:r>
                        <a:rPr kumimoji="0" lang="hu-H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Darabszám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242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angol nyelv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755</a:t>
                      </a: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059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német nyelv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204</a:t>
                      </a: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815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kémia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159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815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testnevelés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158</a:t>
                      </a: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815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biológia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120</a:t>
                      </a: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0181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informatika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0181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történelem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78</a:t>
                      </a: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782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földrajz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55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782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magyar nyelv és irodalom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53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782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matematika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43</a:t>
                      </a: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261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……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Group 156"/>
          <p:cNvGraphicFramePr>
            <a:graphicFrameLocks noGrp="1"/>
          </p:cNvGraphicFramePr>
          <p:nvPr/>
        </p:nvGraphicFramePr>
        <p:xfrm>
          <a:off x="683568" y="1152087"/>
          <a:ext cx="4032448" cy="4962797"/>
        </p:xfrm>
        <a:graphic>
          <a:graphicData uri="http://schemas.openxmlformats.org/drawingml/2006/table">
            <a:tbl>
              <a:tblPr/>
              <a:tblGrid>
                <a:gridCol w="2639192"/>
                <a:gridCol w="1393256"/>
              </a:tblGrid>
              <a:tr h="260689">
                <a:tc>
                  <a:txBody>
                    <a:bodyPr/>
                    <a:lstStyle/>
                    <a:p>
                      <a:pPr algn="l" rtl="0" fontAlgn="t"/>
                      <a:r>
                        <a:rPr lang="hu-HU" sz="16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53357 </a:t>
                      </a:r>
                      <a:r>
                        <a:rPr lang="hu-HU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vizsga </a:t>
                      </a:r>
                      <a:endParaRPr lang="hu-HU" sz="16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sng" strike="noStrike">
                          <a:solidFill>
                            <a:srgbClr val="FFFF00"/>
                          </a:solidFill>
                          <a:latin typeface="Arial"/>
                        </a:rPr>
                        <a:t>Darabszám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91757">
                <a:tc>
                  <a:txBody>
                    <a:bodyPr/>
                    <a:lstStyle/>
                    <a:p>
                      <a:pPr algn="l" rtl="0" fontAlgn="t"/>
                      <a:r>
                        <a:rPr lang="hu-HU" sz="1600" b="1" i="0" u="sng" strike="noStrike">
                          <a:solidFill>
                            <a:srgbClr val="FFFF00"/>
                          </a:solidFill>
                          <a:latin typeface="Arial"/>
                        </a:rPr>
                        <a:t>Középszint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1008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angol nyelv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kern="1200" dirty="0">
                          <a:solidFill>
                            <a:srgbClr val="FFFF00"/>
                          </a:solidFill>
                          <a:latin typeface="Arial"/>
                          <a:ea typeface="+mn-ea"/>
                          <a:cs typeface="+mn-cs"/>
                        </a:rPr>
                        <a:t>10195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földrajz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kern="1200" dirty="0">
                          <a:solidFill>
                            <a:srgbClr val="FFFF00"/>
                          </a:solidFill>
                          <a:latin typeface="Arial"/>
                          <a:ea typeface="+mn-ea"/>
                          <a:cs typeface="+mn-cs"/>
                        </a:rPr>
                        <a:t>9353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74488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informatika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kern="1200" dirty="0">
                          <a:solidFill>
                            <a:srgbClr val="FFFF00"/>
                          </a:solidFill>
                          <a:latin typeface="Arial"/>
                          <a:ea typeface="+mn-ea"/>
                          <a:cs typeface="+mn-cs"/>
                        </a:rPr>
                        <a:t>9339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német nyelv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kern="1200" dirty="0">
                          <a:solidFill>
                            <a:srgbClr val="FFFF00"/>
                          </a:solidFill>
                          <a:latin typeface="Arial"/>
                          <a:ea typeface="+mn-ea"/>
                          <a:cs typeface="+mn-cs"/>
                        </a:rPr>
                        <a:t>3806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74488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testnevelés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kern="1200" dirty="0">
                          <a:solidFill>
                            <a:srgbClr val="FFFF00"/>
                          </a:solidFill>
                          <a:latin typeface="Arial"/>
                          <a:ea typeface="+mn-ea"/>
                          <a:cs typeface="+mn-cs"/>
                        </a:rPr>
                        <a:t>3768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történelem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kern="1200" dirty="0">
                          <a:solidFill>
                            <a:srgbClr val="FFFF00"/>
                          </a:solidFill>
                          <a:latin typeface="Arial"/>
                          <a:ea typeface="+mn-ea"/>
                          <a:cs typeface="+mn-cs"/>
                        </a:rPr>
                        <a:t>3593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magyar nyelv és irodalom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kern="1200" dirty="0">
                          <a:solidFill>
                            <a:srgbClr val="FFFF00"/>
                          </a:solidFill>
                          <a:latin typeface="Arial"/>
                          <a:ea typeface="+mn-ea"/>
                          <a:cs typeface="+mn-cs"/>
                        </a:rPr>
                        <a:t>3430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matematika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kern="1200" dirty="0">
                          <a:solidFill>
                            <a:srgbClr val="FFFF00"/>
                          </a:solidFill>
                          <a:latin typeface="Arial"/>
                          <a:ea typeface="+mn-ea"/>
                          <a:cs typeface="+mn-cs"/>
                        </a:rPr>
                        <a:t>2216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biológia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kern="1200" dirty="0">
                          <a:solidFill>
                            <a:srgbClr val="FFFF00"/>
                          </a:solidFill>
                          <a:latin typeface="Arial"/>
                          <a:ea typeface="+mn-ea"/>
                          <a:cs typeface="+mn-cs"/>
                        </a:rPr>
                        <a:t>1499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társadalomismeret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kern="1200" dirty="0">
                          <a:solidFill>
                            <a:srgbClr val="FFFF00"/>
                          </a:solidFill>
                          <a:latin typeface="Arial"/>
                          <a:ea typeface="+mn-ea"/>
                          <a:cs typeface="+mn-cs"/>
                        </a:rPr>
                        <a:t>656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kémia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kern="1200" dirty="0">
                          <a:solidFill>
                            <a:srgbClr val="FFFF00"/>
                          </a:solidFill>
                          <a:latin typeface="Arial"/>
                          <a:ea typeface="+mn-ea"/>
                          <a:cs typeface="+mn-cs"/>
                        </a:rPr>
                        <a:t>480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ének-zene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kern="1200" dirty="0">
                          <a:solidFill>
                            <a:srgbClr val="FFFF00"/>
                          </a:solidFill>
                          <a:latin typeface="Arial"/>
                          <a:ea typeface="+mn-ea"/>
                          <a:cs typeface="+mn-cs"/>
                        </a:rPr>
                        <a:t>431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9708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rajz és vizuális kultúra 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kern="1200" dirty="0">
                          <a:solidFill>
                            <a:srgbClr val="FFFF00"/>
                          </a:solidFill>
                          <a:latin typeface="Arial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fizika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kern="1200" dirty="0">
                          <a:solidFill>
                            <a:srgbClr val="FFFF00"/>
                          </a:solidFill>
                          <a:latin typeface="Arial"/>
                          <a:ea typeface="+mn-ea"/>
                          <a:cs typeface="+mn-cs"/>
                        </a:rPr>
                        <a:t>393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81046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emberismeret és etika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kern="1200" dirty="0">
                          <a:solidFill>
                            <a:srgbClr val="FFFF00"/>
                          </a:solidFill>
                          <a:latin typeface="Arial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81046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…..</a:t>
                      </a:r>
                      <a:endParaRPr lang="hu-HU" sz="15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u-HU" sz="1500" b="1" i="0" u="none" strike="noStrike" kern="1200" dirty="0">
                        <a:solidFill>
                          <a:srgbClr val="FFFF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1258888" y="333375"/>
            <a:ext cx="7077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>
                <a:solidFill>
                  <a:schemeClr val="tx2"/>
                </a:solidFill>
              </a:rPr>
              <a:t>Az írásbeli feladatlapok eljuttatása a középiskolákba</a:t>
            </a:r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5292725" y="2133600"/>
            <a:ext cx="3024188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 smtClean="0">
                <a:solidFill>
                  <a:srgbClr val="FFFF00"/>
                </a:solidFill>
              </a:rPr>
              <a:t>Járási</a:t>
            </a:r>
            <a:br>
              <a:rPr lang="hu-HU" b="1" dirty="0" smtClean="0">
                <a:solidFill>
                  <a:srgbClr val="FFFF00"/>
                </a:solidFill>
              </a:rPr>
            </a:br>
            <a:r>
              <a:rPr lang="hu-HU" b="1" dirty="0" smtClean="0">
                <a:solidFill>
                  <a:srgbClr val="FFFF00"/>
                </a:solidFill>
              </a:rPr>
              <a:t>kormányhivatalok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539750" y="1773238"/>
            <a:ext cx="3240088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solidFill>
                  <a:srgbClr val="FF0000"/>
                </a:solidFill>
              </a:rPr>
              <a:t>Zárt technológiájú szállítás</a:t>
            </a:r>
          </a:p>
        </p:txBody>
      </p:sp>
      <p:sp>
        <p:nvSpPr>
          <p:cNvPr id="28678" name="Arc 10"/>
          <p:cNvSpPr>
            <a:spLocks/>
          </p:cNvSpPr>
          <p:nvPr/>
        </p:nvSpPr>
        <p:spPr bwMode="auto">
          <a:xfrm>
            <a:off x="3851275" y="1916113"/>
            <a:ext cx="1368425" cy="3603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5867400" y="4437063"/>
            <a:ext cx="2735263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>
                <a:solidFill>
                  <a:srgbClr val="FF0000"/>
                </a:solidFill>
              </a:rPr>
              <a:t>KÖZÉPISKOLÁK</a:t>
            </a:r>
          </a:p>
        </p:txBody>
      </p:sp>
      <p:sp>
        <p:nvSpPr>
          <p:cNvPr id="28680" name="Arc 13"/>
          <p:cNvSpPr>
            <a:spLocks/>
          </p:cNvSpPr>
          <p:nvPr/>
        </p:nvSpPr>
        <p:spPr bwMode="auto">
          <a:xfrm flipH="1" flipV="1">
            <a:off x="5364163" y="2997200"/>
            <a:ext cx="503237" cy="1295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4067175" y="386080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FF0000"/>
                </a:solidFill>
              </a:rPr>
              <a:t>Ellenőrzés</a:t>
            </a:r>
          </a:p>
        </p:txBody>
      </p:sp>
      <p:sp>
        <p:nvSpPr>
          <p:cNvPr id="28682" name="Line 16"/>
          <p:cNvSpPr>
            <a:spLocks noChangeShapeType="1"/>
          </p:cNvSpPr>
          <p:nvPr/>
        </p:nvSpPr>
        <p:spPr bwMode="auto">
          <a:xfrm flipV="1">
            <a:off x="1042988" y="2133600"/>
            <a:ext cx="0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8683" name="Line 17"/>
          <p:cNvSpPr>
            <a:spLocks noChangeShapeType="1"/>
          </p:cNvSpPr>
          <p:nvPr/>
        </p:nvSpPr>
        <p:spPr bwMode="auto">
          <a:xfrm>
            <a:off x="6227763" y="2997200"/>
            <a:ext cx="720725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8684" name="Text Box 18"/>
          <p:cNvSpPr txBox="1">
            <a:spLocks noChangeArrowheads="1"/>
          </p:cNvSpPr>
          <p:nvPr/>
        </p:nvSpPr>
        <p:spPr bwMode="auto">
          <a:xfrm>
            <a:off x="7019925" y="3644900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FF0000"/>
                </a:solidFill>
              </a:rPr>
              <a:t>Napi tételátvétel</a:t>
            </a:r>
          </a:p>
        </p:txBody>
      </p:sp>
      <p:sp>
        <p:nvSpPr>
          <p:cNvPr id="28685" name="Arc 19"/>
          <p:cNvSpPr>
            <a:spLocks/>
          </p:cNvSpPr>
          <p:nvPr/>
        </p:nvSpPr>
        <p:spPr bwMode="auto">
          <a:xfrm rot="13400142" flipH="1">
            <a:off x="3165475" y="1647825"/>
            <a:ext cx="1733550" cy="18335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686" name="Text Box 20"/>
          <p:cNvSpPr txBox="1">
            <a:spLocks noChangeArrowheads="1"/>
          </p:cNvSpPr>
          <p:nvPr/>
        </p:nvSpPr>
        <p:spPr bwMode="auto">
          <a:xfrm>
            <a:off x="2843213" y="3141663"/>
            <a:ext cx="2376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FF0000"/>
                </a:solidFill>
              </a:rPr>
              <a:t>Módosítás, pótlás</a:t>
            </a:r>
          </a:p>
        </p:txBody>
      </p:sp>
      <p:sp>
        <p:nvSpPr>
          <p:cNvPr id="28687" name="Text Box 21"/>
          <p:cNvSpPr txBox="1">
            <a:spLocks noChangeArrowheads="1"/>
          </p:cNvSpPr>
          <p:nvPr/>
        </p:nvSpPr>
        <p:spPr bwMode="auto">
          <a:xfrm>
            <a:off x="1979613" y="4437063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sp>
        <p:nvSpPr>
          <p:cNvPr id="28688" name="Text Box 23"/>
          <p:cNvSpPr txBox="1">
            <a:spLocks noChangeArrowheads="1"/>
          </p:cNvSpPr>
          <p:nvPr/>
        </p:nvSpPr>
        <p:spPr bwMode="auto">
          <a:xfrm>
            <a:off x="5292725" y="5084763"/>
            <a:ext cx="3455988" cy="7889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FF0000"/>
                </a:solidFill>
              </a:rPr>
              <a:t>Őrzés (csak 1 napi adag)</a:t>
            </a:r>
          </a:p>
          <a:p>
            <a:pPr>
              <a:spcBef>
                <a:spcPct val="50000"/>
              </a:spcBef>
            </a:pPr>
            <a:r>
              <a:rPr lang="hu-HU" b="1">
                <a:solidFill>
                  <a:srgbClr val="FF0000"/>
                </a:solidFill>
              </a:rPr>
              <a:t>Bontás bizottság előtt</a:t>
            </a:r>
          </a:p>
        </p:txBody>
      </p:sp>
      <p:sp>
        <p:nvSpPr>
          <p:cNvPr id="28689" name="AutoShape 24"/>
          <p:cNvSpPr>
            <a:spLocks noChangeArrowheads="1"/>
          </p:cNvSpPr>
          <p:nvPr/>
        </p:nvSpPr>
        <p:spPr bwMode="auto">
          <a:xfrm flipH="1">
            <a:off x="611188" y="5157788"/>
            <a:ext cx="1439862" cy="647700"/>
          </a:xfrm>
          <a:prstGeom prst="curvedUpArrow">
            <a:avLst>
              <a:gd name="adj1" fmla="val 44461"/>
              <a:gd name="adj2" fmla="val 88922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690" name="AutoShape 25"/>
          <p:cNvSpPr>
            <a:spLocks noChangeArrowheads="1"/>
          </p:cNvSpPr>
          <p:nvPr/>
        </p:nvSpPr>
        <p:spPr bwMode="auto">
          <a:xfrm>
            <a:off x="684213" y="4292600"/>
            <a:ext cx="1439862" cy="647700"/>
          </a:xfrm>
          <a:prstGeom prst="curvedDownArrow">
            <a:avLst>
              <a:gd name="adj1" fmla="val 44461"/>
              <a:gd name="adj2" fmla="val 88922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691" name="Text Box 26"/>
          <p:cNvSpPr txBox="1">
            <a:spLocks noChangeArrowheads="1"/>
          </p:cNvSpPr>
          <p:nvPr/>
        </p:nvSpPr>
        <p:spPr bwMode="auto">
          <a:xfrm>
            <a:off x="2627313" y="4581525"/>
            <a:ext cx="1800225" cy="12001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>
                <a:solidFill>
                  <a:srgbClr val="FFFF00"/>
                </a:solidFill>
              </a:rPr>
              <a:t>Az öt legnépesebb vizsgatárgy esetében</a:t>
            </a:r>
          </a:p>
        </p:txBody>
      </p:sp>
      <p:pic>
        <p:nvPicPr>
          <p:cNvPr id="28692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565400"/>
            <a:ext cx="2447925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 animBg="1"/>
      <p:bldP spid="286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>
          <a:xfrm>
            <a:off x="1476375" y="476250"/>
            <a:ext cx="6264275" cy="576263"/>
          </a:xfrm>
        </p:spPr>
        <p:txBody>
          <a:bodyPr/>
          <a:lstStyle/>
          <a:p>
            <a:pPr eaLnBrk="1" hangingPunct="1"/>
            <a:r>
              <a:rPr lang="hu-HU" sz="3000" b="1" dirty="0" smtClean="0"/>
              <a:t>Érettségi adminisztráció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196975"/>
            <a:ext cx="7991475" cy="4824314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800" b="1" dirty="0" smtClean="0">
                <a:solidFill>
                  <a:srgbClr val="FF0000"/>
                </a:solidFill>
              </a:rPr>
              <a:t>Az Érettségi szoftver fejlesztése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400" b="1" dirty="0" smtClean="0">
                <a:solidFill>
                  <a:srgbClr val="FF0000"/>
                </a:solidFill>
              </a:rPr>
              <a:t>A közigazgatás átszervezése során a vizsgaszervezésbe további megyei kormányhivatalok kapcsolódtak be, ezért az érettségi szoftver jelentős mértékű átalakítására volt szükség. 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800" b="1" dirty="0" smtClean="0">
                <a:solidFill>
                  <a:srgbClr val="FF0000"/>
                </a:solidFill>
              </a:rPr>
              <a:t>Néhány tipikus hiba az adminisztráció során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400" dirty="0" smtClean="0">
                <a:solidFill>
                  <a:srgbClr val="FF0000"/>
                </a:solidFill>
              </a:rPr>
              <a:t>Korábbi vizsgaeredmények rögzítésének elmaradása, vagy nem megfelelő rögzítése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400" dirty="0" smtClean="0">
                <a:solidFill>
                  <a:srgbClr val="FF0000"/>
                </a:solidFill>
              </a:rPr>
              <a:t>A nyelvvizsga egyenértékűség záradékok nem megfelelő rögzítése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400" dirty="0" smtClean="0">
                <a:solidFill>
                  <a:srgbClr val="FF0000"/>
                </a:solidFill>
              </a:rPr>
              <a:t>SNI mentességgel megszerzett eredmények nem megfelelő adminisztrációja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800" b="1" dirty="0" smtClean="0">
                <a:solidFill>
                  <a:srgbClr val="FF0000"/>
                </a:solidFill>
              </a:rPr>
              <a:t>Az iskolai módosítási kérelmek száma :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2009-ben: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vizsgajelentkezések módosítása: 1371 kérelem, 2397 vizsgázóra vonatkozóan (716 iskola), 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     alapadatok módosítása: 1705 kérelem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2010-ben: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vizsgajelentkezések módosítása: 1417 kérelem, 2357 vizsgázóra vonatkozóan (713 iskola), 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     alapadatok módosítása:  1377 kérelem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2011-ben: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vizsgajelentkezések módosítása: 1606 kérelem, 2464 vizsgázóra vonatkozóan (750 iskola), 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     alapadatok módosítása:  2031 kérelem</a:t>
            </a:r>
            <a:endParaRPr lang="hu-HU" sz="1600" b="1" dirty="0" smtClean="0">
              <a:solidFill>
                <a:srgbClr val="FF0000"/>
              </a:solidFill>
            </a:endParaRP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2012-ben: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vizsgajelentkezések módosítása: 1881 kérelem, 2778 vizsgázóra vonatkozóan (622 iskola)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    alapadatok módosítása: 1828 kérelem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400" b="1" dirty="0" smtClean="0">
                <a:solidFill>
                  <a:srgbClr val="FF0000"/>
                </a:solidFill>
              </a:rPr>
              <a:t>2013-ban: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400" b="1" dirty="0" smtClean="0">
                <a:solidFill>
                  <a:srgbClr val="FF0000"/>
                </a:solidFill>
              </a:rPr>
              <a:t>vizsgajelentkezések módosítása: 2318 kérelem, 3228 vizsgázóra vonatkozóan (656 iskola)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400" b="1" dirty="0" smtClean="0">
                <a:solidFill>
                  <a:srgbClr val="FF0000"/>
                </a:solidFill>
              </a:rPr>
              <a:t>    alapadatok módosítása: 1478 kérelem</a:t>
            </a:r>
          </a:p>
          <a:p>
            <a:pPr marL="177800" indent="-177800" eaLnBrk="1" hangingPunct="1">
              <a:lnSpc>
                <a:spcPct val="80000"/>
              </a:lnSpc>
              <a:buNone/>
              <a:defRPr/>
            </a:pPr>
            <a:endParaRPr lang="hu-HU" sz="1400" b="1" dirty="0" smtClean="0">
              <a:solidFill>
                <a:srgbClr val="FF0000"/>
              </a:solidFill>
            </a:endParaRP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endParaRPr lang="hu-HU" sz="1400" b="1" dirty="0" smtClean="0">
              <a:solidFill>
                <a:srgbClr val="FF0000"/>
              </a:solidFill>
            </a:endParaRP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endParaRPr lang="hu-HU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740025" y="0"/>
            <a:ext cx="365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600" b="1">
              <a:solidFill>
                <a:srgbClr val="D40026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763713" y="188913"/>
            <a:ext cx="568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400" b="1"/>
              <a:t>Tanulói észrevételek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58775" y="620713"/>
            <a:ext cx="8785225" cy="563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u-HU" sz="1600" b="1" dirty="0"/>
              <a:t>Az emelt szintű írásbeli dolgozatok javításával kapcsolatban tett tanulói észrevételek száma néhány vizsgatárgy esetében </a:t>
            </a:r>
            <a:r>
              <a:rPr lang="hu-HU" b="1" dirty="0"/>
              <a:t>(</a:t>
            </a:r>
            <a:r>
              <a:rPr lang="hu-HU" sz="1100" dirty="0"/>
              <a:t> </a:t>
            </a:r>
            <a:r>
              <a:rPr lang="hu-HU" sz="1100" dirty="0" smtClean="0"/>
              <a:t>2009</a:t>
            </a:r>
            <a:r>
              <a:rPr lang="hu-HU" sz="1200" dirty="0" smtClean="0"/>
              <a:t>.</a:t>
            </a:r>
            <a:r>
              <a:rPr lang="hu-HU" sz="1200" b="1" dirty="0" smtClean="0"/>
              <a:t> </a:t>
            </a:r>
            <a:r>
              <a:rPr lang="hu-HU" dirty="0"/>
              <a:t>–</a:t>
            </a:r>
            <a:r>
              <a:rPr lang="hu-HU" sz="1200" dirty="0"/>
              <a:t>  </a:t>
            </a:r>
            <a:r>
              <a:rPr lang="hu-HU" sz="1200" dirty="0" smtClean="0"/>
              <a:t>2010.</a:t>
            </a:r>
            <a:r>
              <a:rPr lang="hu-HU" dirty="0" smtClean="0"/>
              <a:t> </a:t>
            </a:r>
            <a:r>
              <a:rPr lang="hu-HU" dirty="0"/>
              <a:t>– </a:t>
            </a:r>
            <a:r>
              <a:rPr lang="hu-HU" b="1" dirty="0"/>
              <a:t> </a:t>
            </a:r>
            <a:r>
              <a:rPr lang="hu-HU" sz="1400" b="1" dirty="0" smtClean="0"/>
              <a:t>2011. </a:t>
            </a:r>
            <a:r>
              <a:rPr lang="hu-HU" sz="1400" b="1" dirty="0"/>
              <a:t>– </a:t>
            </a:r>
            <a:r>
              <a:rPr lang="hu-HU" sz="1500" b="1" dirty="0" smtClean="0"/>
              <a:t>2012</a:t>
            </a:r>
            <a:r>
              <a:rPr lang="hu-HU" b="1" dirty="0" smtClean="0"/>
              <a:t>. </a:t>
            </a:r>
            <a:r>
              <a:rPr lang="hu-HU" b="1" dirty="0"/>
              <a:t>– </a:t>
            </a:r>
            <a:r>
              <a:rPr lang="hu-HU" sz="1600" b="1" dirty="0" smtClean="0"/>
              <a:t>2013.</a:t>
            </a:r>
            <a:r>
              <a:rPr lang="hu-HU" sz="1400" b="1" dirty="0" smtClean="0"/>
              <a:t>)</a:t>
            </a:r>
            <a:endParaRPr lang="hu-HU" sz="1400" b="1" dirty="0"/>
          </a:p>
        </p:txBody>
      </p:sp>
      <p:graphicFrame>
        <p:nvGraphicFramePr>
          <p:cNvPr id="30795" name="Group 75"/>
          <p:cNvGraphicFramePr>
            <a:graphicFrameLocks noGrp="1"/>
          </p:cNvGraphicFramePr>
          <p:nvPr/>
        </p:nvGraphicFramePr>
        <p:xfrm>
          <a:off x="101037" y="1196752"/>
          <a:ext cx="8935459" cy="4480560"/>
        </p:xfrm>
        <a:graphic>
          <a:graphicData uri="http://schemas.openxmlformats.org/drawingml/2006/table">
            <a:tbl>
              <a:tblPr/>
              <a:tblGrid>
                <a:gridCol w="1086587"/>
                <a:gridCol w="2297789"/>
                <a:gridCol w="2886787"/>
                <a:gridCol w="2664296"/>
              </a:tblGrid>
              <a:tr h="30554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Vizsgatárgy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Beadványok száma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Írásbeli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dolgozatok száma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75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Történelem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636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935  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848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991 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639</a:t>
                      </a: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4779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5358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6266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6909  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5769</a:t>
                      </a:r>
                      <a:endParaRPr lang="hu-HU" sz="15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13,31</a:t>
                      </a: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17,45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13,53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14,34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11,08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endParaRPr lang="hu-H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75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Angol nyelv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215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254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276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422  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274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4308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4895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6187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7802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8596</a:t>
                      </a:r>
                      <a:endParaRPr lang="hu-HU" sz="15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4,99</a:t>
                      </a: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5,19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4,46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5,41  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3,19</a:t>
                      </a:r>
                      <a:endParaRPr lang="hu-HU" sz="15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75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Biológia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490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679 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503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549 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471</a:t>
                      </a:r>
                      <a:endParaRPr lang="hu-HU" sz="15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3711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4194   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4246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4995  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5138</a:t>
                      </a:r>
                      <a:endParaRPr lang="hu-H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5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13,20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16,19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11,85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10,99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9,17</a:t>
                      </a:r>
                      <a:endParaRPr lang="hu-HU" sz="15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75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Matematika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296  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337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313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397  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491</a:t>
                      </a:r>
                      <a:endParaRPr lang="hu-H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2527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2681   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2950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3713  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4157</a:t>
                      </a:r>
                      <a:endParaRPr lang="hu-H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11,71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12,57 </a:t>
                      </a: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10,61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10,69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11,81</a:t>
                      </a:r>
                      <a:endParaRPr lang="hu-H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75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Német nyelv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 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  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101   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93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114</a:t>
                      </a:r>
                      <a:endParaRPr lang="hu-H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2036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2216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 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2443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2603 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2424</a:t>
                      </a:r>
                      <a:endParaRPr lang="hu-HU" sz="15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5,11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  </a:t>
                      </a:r>
                      <a:r>
                        <a:rPr lang="hu-H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3,20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4,13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3,57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4,70</a:t>
                      </a:r>
                      <a:endParaRPr lang="hu-H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2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Magyar nyelv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és irodalom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225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151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126 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156  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196</a:t>
                      </a:r>
                      <a:endParaRPr lang="hu-HU" sz="15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1413 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1125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1280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1540  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1802</a:t>
                      </a:r>
                      <a:endParaRPr lang="hu-HU" sz="15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15,92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hu-H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13,42</a:t>
                      </a: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9,84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10,13  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10,88</a:t>
                      </a:r>
                      <a:endParaRPr lang="hu-HU" sz="15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26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Informatika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   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57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125</a:t>
                      </a:r>
                      <a:r>
                        <a:rPr lang="hu-HU" sz="17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103</a:t>
                      </a:r>
                      <a:endParaRPr lang="hu-HU" sz="17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980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969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1172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1755  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1582</a:t>
                      </a:r>
                      <a:endParaRPr lang="hu-HU" sz="15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7,87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7,74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4,86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7,12  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6,51</a:t>
                      </a:r>
                      <a:endParaRPr lang="hu-HU" sz="15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75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Kémia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141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120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156  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438</a:t>
                      </a:r>
                      <a:endParaRPr lang="hu-H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715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828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1010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1667  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3336</a:t>
                      </a:r>
                      <a:endParaRPr lang="hu-H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7,97</a:t>
                      </a: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17,03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11,88 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9,36  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13,</a:t>
                      </a:r>
                      <a:r>
                        <a:rPr lang="hu-HU" sz="18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13</a:t>
                      </a:r>
                      <a:endParaRPr lang="hu-HU" sz="15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75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Fizika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86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98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159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542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649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793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1098  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1394</a:t>
                      </a:r>
                      <a:endParaRPr lang="hu-HU" sz="15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7,01</a:t>
                      </a: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10,32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10,84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8,93 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11,41</a:t>
                      </a:r>
                      <a:endParaRPr lang="hu-HU" sz="15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75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Összesen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2386</a:t>
                      </a: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hu-H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2975</a:t>
                      </a: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2696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3292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3134</a:t>
                      </a:r>
                      <a:endParaRPr lang="hu-HU" sz="15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05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24817</a:t>
                      </a: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25988</a:t>
                      </a: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29830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35917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37823</a:t>
                      </a:r>
                      <a:endParaRPr lang="hu-HU" sz="12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9,61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11,45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9,04 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9,17  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8,29</a:t>
                      </a:r>
                      <a:endParaRPr lang="hu-HU" sz="15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ma1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apértelmezett terv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Alapértelmezett terv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Lendület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Téma1</Template>
  <TotalTime>0</TotalTime>
  <Words>2140</Words>
  <Application>Microsoft Office PowerPoint</Application>
  <PresentationFormat>Diavetítés a képernyőre (4:3 oldalarány)</PresentationFormat>
  <Paragraphs>837</Paragraphs>
  <Slides>37</Slides>
  <Notes>37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37</vt:i4>
      </vt:variant>
    </vt:vector>
  </HeadingPairs>
  <TitlesOfParts>
    <vt:vector size="41" baseType="lpstr">
      <vt:lpstr>Téma1</vt:lpstr>
      <vt:lpstr>Worksheet</vt:lpstr>
      <vt:lpstr>Diagram</vt:lpstr>
      <vt:lpstr>Microsoft Office Excel 97-2003 munkalap</vt:lpstr>
      <vt:lpstr>1. dia</vt:lpstr>
      <vt:lpstr>2. dia</vt:lpstr>
      <vt:lpstr>3. dia</vt:lpstr>
      <vt:lpstr>4. dia</vt:lpstr>
      <vt:lpstr>5. dia</vt:lpstr>
      <vt:lpstr>6. dia</vt:lpstr>
      <vt:lpstr>7. dia</vt:lpstr>
      <vt:lpstr>Érettségi adminisztráció</vt:lpstr>
      <vt:lpstr>9. dia</vt:lpstr>
      <vt:lpstr>10. dia</vt:lpstr>
      <vt:lpstr>11. dia</vt:lpstr>
      <vt:lpstr>Az eredményekről…</vt:lpstr>
      <vt:lpstr>Érettségi vizsgaeredmények</vt:lpstr>
      <vt:lpstr>Az érettségi osztályzatok vizsgatárgyankénti átlagai (középszint)</vt:lpstr>
      <vt:lpstr>Vizsgatárgyankénti érettségi átlagok  %-ban (középszint)</vt:lpstr>
      <vt:lpstr>A korábbi vizsgarendszer és a középszintű vizsgák osztályzatainak összehasonlítása  korábbi vizsgarendszer – 2009. – 2010. – 2011. – 2012. – 2013.</vt:lpstr>
      <vt:lpstr>Az összes középszintű vizsgaeredmény megoszlása 2009-ben, 2010-ben, 2011-ben, 2012-ben és 2013-ban (mentességek nélkül)</vt:lpstr>
      <vt:lpstr>Az összes emelt szintű vizsgaeredmény megoszlása 2009-ben, 2010-ben, 2011-ben, 2012-ben és 2013-ban (mentességek nélkül)</vt:lpstr>
      <vt:lpstr>A középszintű vizsgaeredmények összehasonlítása  korábbi vizsgarendszer – 2009. – 2010. – 2011. – 2012. – 2013.</vt:lpstr>
      <vt:lpstr>20. dia</vt:lpstr>
      <vt:lpstr>21. dia</vt:lpstr>
      <vt:lpstr>Az egyes vizsgázói rétegek átlageredményeinek összehasonlítása %-ban, középszinten  2011. - 2012. – 2013.</vt:lpstr>
      <vt:lpstr>Az egyes vizsgázói rétegek átlageredményeinek összehasonlítása  %-ban, emelt szinten 2011. – 2012. – 2013.</vt:lpstr>
      <vt:lpstr>A gimnáziumi és a szakközépiskolai tanulók középszintű  eredményeinek  összehasonlítása 2011. – 2012. - 2013.</vt:lpstr>
      <vt:lpstr>A gimnáziumi és a szakközépiskolai tanulók középszintű  eredményeinek összehasonlítása 2011. – 2012. – 2013.</vt:lpstr>
      <vt:lpstr>Az emelt szintű eredmények megoszlása  2009. - 2010. – 2011. – 2012. – 2013.</vt:lpstr>
      <vt:lpstr>27. dia</vt:lpstr>
      <vt:lpstr>A vizsgarészek összehasonlítása vizsgatárgyanként 2009. – 2010. – 2011. – 2012. – 2013.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2010-07-08T13:45:17Z</dcterms:created>
  <dcterms:modified xsi:type="dcterms:W3CDTF">2013-07-16T11:36:06Z</dcterms:modified>
</cp:coreProperties>
</file>